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2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25311" y="762000"/>
            <a:ext cx="6266687" cy="166801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82892" y="941019"/>
            <a:ext cx="5487034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2035" y="2587497"/>
            <a:ext cx="9246235" cy="3278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1472" y="1828800"/>
            <a:ext cx="7907526" cy="42601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800" spc="-10" dirty="0"/>
              <a:t>AKRAN</a:t>
            </a:r>
            <a:r>
              <a:rPr sz="13800" spc="-305" dirty="0"/>
              <a:t> </a:t>
            </a:r>
            <a:r>
              <a:rPr sz="13800" spc="-55" dirty="0"/>
              <a:t>ZORBALIĞI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446" y="1223713"/>
            <a:ext cx="3346026" cy="50406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AKRAN</a:t>
            </a:r>
            <a:r>
              <a:rPr spc="-305" dirty="0"/>
              <a:t> </a:t>
            </a:r>
            <a:r>
              <a:rPr spc="-55" dirty="0"/>
              <a:t>ZORBALIĞI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145" y="1845691"/>
            <a:ext cx="3119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45" dirty="0">
                <a:solidFill>
                  <a:srgbClr val="FF0000"/>
                </a:solidFill>
                <a:latin typeface="Arial"/>
                <a:cs typeface="Arial"/>
              </a:rPr>
              <a:t>ZORBALIK</a:t>
            </a:r>
            <a:r>
              <a:rPr sz="28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90" dirty="0">
                <a:solidFill>
                  <a:srgbClr val="FF0000"/>
                </a:solidFill>
                <a:latin typeface="Arial"/>
                <a:cs typeface="Arial"/>
              </a:rPr>
              <a:t>TÜRLERİ...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0135" y="2587497"/>
          <a:ext cx="9157334" cy="3278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2445"/>
                <a:gridCol w="3052445"/>
                <a:gridCol w="3052444"/>
              </a:tblGrid>
              <a:tr h="1005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26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DAVRANIŞ</a:t>
                      </a:r>
                      <a:r>
                        <a:rPr sz="2000" b="1" spc="-9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6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KATEGORİLERİ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28575">
                      <a:solidFill>
                        <a:srgbClr val="4471C4"/>
                      </a:solidFill>
                      <a:prstDash val="soli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2000" b="1" spc="-24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ENDİŞE</a:t>
                      </a:r>
                      <a:r>
                        <a:rPr sz="2000" b="1" spc="-8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9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EDİLMESİ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26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GEREKEN</a:t>
                      </a:r>
                      <a:r>
                        <a:rPr sz="2000" b="1" spc="-8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7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DAVRANIŞLAR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304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28575">
                      <a:solidFill>
                        <a:srgbClr val="4471C4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227965" marR="220979" indent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b="1" spc="-1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CİDDİYETLE </a:t>
                      </a:r>
                      <a:r>
                        <a:rPr sz="2000" b="1" spc="-16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ENDİŞELENİLMESİ </a:t>
                      </a:r>
                      <a:r>
                        <a:rPr sz="2000" b="1" spc="-27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GEREKEN</a:t>
                      </a:r>
                      <a:r>
                        <a:rPr sz="2000" b="1" spc="-9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7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DAVRANIŞLAR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28575">
                      <a:solidFill>
                        <a:srgbClr val="4471C4"/>
                      </a:solidFill>
                      <a:prstDash val="solid"/>
                    </a:lnB>
                    <a:solidFill>
                      <a:srgbClr val="E2F0D9"/>
                    </a:solidFill>
                  </a:tcPr>
                </a:tc>
              </a:tr>
              <a:tr h="385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28575">
                      <a:solidFill>
                        <a:srgbClr val="4471C4"/>
                      </a:solidFill>
                      <a:prstDash val="solid"/>
                    </a:lnT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440"/>
                        </a:spcBef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İtme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28575">
                      <a:solidFill>
                        <a:srgbClr val="4471C4"/>
                      </a:solidFill>
                      <a:prstDash val="solid"/>
                    </a:lnT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434975" indent="-342900">
                        <a:lnSpc>
                          <a:spcPct val="100000"/>
                        </a:lnSpc>
                        <a:spcBef>
                          <a:spcPts val="440"/>
                        </a:spcBef>
                        <a:buFont typeface="Symbol"/>
                        <a:buChar char=""/>
                        <a:tabLst>
                          <a:tab pos="434975" algn="l"/>
                        </a:tabLst>
                      </a:pPr>
                      <a:r>
                        <a:rPr sz="2000" spc="-175" dirty="0">
                          <a:latin typeface="Microsoft Sans Serif"/>
                          <a:cs typeface="Microsoft Sans Serif"/>
                        </a:rPr>
                        <a:t>Silahla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60" dirty="0">
                          <a:latin typeface="Microsoft Sans Serif"/>
                          <a:cs typeface="Microsoft Sans Serif"/>
                        </a:rPr>
                        <a:t>tehdit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etme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28575">
                      <a:solidFill>
                        <a:srgbClr val="4471C4"/>
                      </a:solidFill>
                      <a:prstDash val="solid"/>
                    </a:lnT>
                    <a:solidFill>
                      <a:srgbClr val="E2F0D9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165"/>
                        </a:spcBef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sz="2000" spc="-50" dirty="0">
                          <a:latin typeface="Microsoft Sans Serif"/>
                          <a:cs typeface="Microsoft Sans Serif"/>
                        </a:rPr>
                        <a:t>Dürtme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434975" indent="-342900">
                        <a:lnSpc>
                          <a:spcPct val="100000"/>
                        </a:lnSpc>
                        <a:spcBef>
                          <a:spcPts val="165"/>
                        </a:spcBef>
                        <a:buFont typeface="Symbol"/>
                        <a:buChar char=""/>
                        <a:tabLst>
                          <a:tab pos="434975" algn="l"/>
                        </a:tabLst>
                      </a:pPr>
                      <a:r>
                        <a:rPr sz="2000" spc="-210" dirty="0">
                          <a:latin typeface="Microsoft Sans Serif"/>
                          <a:cs typeface="Microsoft Sans Serif"/>
                        </a:rPr>
                        <a:t>Mala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75" dirty="0">
                          <a:latin typeface="Microsoft Sans Serif"/>
                          <a:cs typeface="Microsoft Sans Serif"/>
                        </a:rPr>
                        <a:t>zarar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verme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solidFill>
                      <a:srgbClr val="E2F0D9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20"/>
                        </a:spcBef>
                      </a:pPr>
                      <a:r>
                        <a:rPr sz="2000" b="1" spc="-210" dirty="0">
                          <a:solidFill>
                            <a:srgbClr val="00AFF0"/>
                          </a:solidFill>
                          <a:latin typeface="Arial"/>
                          <a:cs typeface="Arial"/>
                        </a:rPr>
                        <a:t>FİZİKSEL</a:t>
                      </a:r>
                      <a:r>
                        <a:rPr sz="2000" b="1" spc="-95" dirty="0">
                          <a:solidFill>
                            <a:srgbClr val="00AFF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55" dirty="0">
                          <a:solidFill>
                            <a:srgbClr val="00AFF0"/>
                          </a:solidFill>
                          <a:latin typeface="Arial"/>
                          <a:cs typeface="Arial"/>
                        </a:rPr>
                        <a:t>SALDIRGANLIK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4384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165"/>
                        </a:spcBef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sz="2000" spc="-45" dirty="0">
                          <a:latin typeface="Microsoft Sans Serif"/>
                          <a:cs typeface="Microsoft Sans Serif"/>
                        </a:rPr>
                        <a:t>Vurma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365"/>
                        </a:spcBef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sz="2000" spc="-75" dirty="0">
                          <a:latin typeface="Microsoft Sans Serif"/>
                          <a:cs typeface="Microsoft Sans Serif"/>
                        </a:rPr>
                        <a:t>Tükürme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434975" indent="-342900">
                        <a:lnSpc>
                          <a:spcPct val="100000"/>
                        </a:lnSpc>
                        <a:spcBef>
                          <a:spcPts val="165"/>
                        </a:spcBef>
                        <a:buFont typeface="Symbol"/>
                        <a:buChar char=""/>
                        <a:tabLst>
                          <a:tab pos="434975" algn="l"/>
                        </a:tabLst>
                      </a:pP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Hırsızlık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solidFill>
                      <a:srgbClr val="E2F0D9"/>
                    </a:solidFill>
                  </a:tcPr>
                </a:tc>
              </a:tr>
              <a:tr h="835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165"/>
                        </a:spcBef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sz="2000" spc="-135" dirty="0">
                          <a:latin typeface="Microsoft Sans Serif"/>
                          <a:cs typeface="Microsoft Sans Serif"/>
                        </a:rPr>
                        <a:t>Tekmeleme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2F0D9"/>
                    </a:solidFill>
                  </a:tcPr>
                </a:tc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0428" y="2593848"/>
            <a:ext cx="2366772" cy="37002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AKRAN</a:t>
            </a:r>
            <a:r>
              <a:rPr spc="-305" dirty="0"/>
              <a:t> </a:t>
            </a:r>
            <a:r>
              <a:rPr spc="-55" dirty="0"/>
              <a:t>ZORBALIĞI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145" y="1845691"/>
            <a:ext cx="3119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45" dirty="0">
                <a:solidFill>
                  <a:srgbClr val="FF0000"/>
                </a:solidFill>
                <a:latin typeface="Arial"/>
                <a:cs typeface="Arial"/>
              </a:rPr>
              <a:t>ZORBALIK</a:t>
            </a:r>
            <a:r>
              <a:rPr sz="28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90" dirty="0">
                <a:solidFill>
                  <a:srgbClr val="FF0000"/>
                </a:solidFill>
                <a:latin typeface="Arial"/>
                <a:cs typeface="Arial"/>
              </a:rPr>
              <a:t>TÜRLERİ...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1000" y="2441448"/>
            <a:ext cx="2881630" cy="2881630"/>
            <a:chOff x="381000" y="2441448"/>
            <a:chExt cx="2881630" cy="28816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963" y="2540411"/>
              <a:ext cx="2735011" cy="27350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2441448"/>
              <a:ext cx="2881122" cy="288112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983058" y="1929383"/>
            <a:ext cx="7874000" cy="4380230"/>
            <a:chOff x="3983058" y="1929383"/>
            <a:chExt cx="7874000" cy="438023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55507" y="1929383"/>
              <a:ext cx="3601211" cy="28803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83058" y="3429000"/>
              <a:ext cx="4272449" cy="28803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AKRAN</a:t>
            </a:r>
            <a:r>
              <a:rPr spc="-305" dirty="0"/>
              <a:t> </a:t>
            </a:r>
            <a:r>
              <a:rPr spc="-55" dirty="0"/>
              <a:t>ZORBALIĞI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145" y="1845691"/>
            <a:ext cx="3119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45" dirty="0">
                <a:solidFill>
                  <a:srgbClr val="FF0000"/>
                </a:solidFill>
                <a:latin typeface="Arial"/>
                <a:cs typeface="Arial"/>
              </a:rPr>
              <a:t>ZORBALIK</a:t>
            </a:r>
            <a:r>
              <a:rPr sz="28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90" dirty="0">
                <a:solidFill>
                  <a:srgbClr val="FF0000"/>
                </a:solidFill>
                <a:latin typeface="Arial"/>
                <a:cs typeface="Arial"/>
              </a:rPr>
              <a:t>TÜRLERİ...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0135" y="2308097"/>
          <a:ext cx="11725908" cy="3992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0129"/>
                <a:gridCol w="3028314"/>
                <a:gridCol w="5117465"/>
              </a:tblGrid>
              <a:tr h="7473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sz="2000" b="1" spc="-26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DAVRANIŞ</a:t>
                      </a:r>
                      <a:r>
                        <a:rPr sz="2000" b="1" spc="-9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6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KATEGORİLERİ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653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28575">
                      <a:solidFill>
                        <a:srgbClr val="4471C4"/>
                      </a:solidFill>
                      <a:prstDash val="soli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217170" marR="208279" indent="38671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b="1" spc="-24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ENDİŞE</a:t>
                      </a:r>
                      <a:r>
                        <a:rPr sz="2000" b="1" spc="-8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9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EDİLMESİ </a:t>
                      </a:r>
                      <a:r>
                        <a:rPr sz="2000" b="1" spc="-27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GEREKEN</a:t>
                      </a:r>
                      <a:r>
                        <a:rPr sz="2000" b="1" spc="-9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7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DAVRANIŞLAR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28575">
                      <a:solidFill>
                        <a:srgbClr val="4471C4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807210" marR="411480" indent="-138557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b="1" spc="-229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CİDDİYETLE</a:t>
                      </a:r>
                      <a:r>
                        <a:rPr sz="2000" b="1" spc="-4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29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ENDİŞELENİLMESİ</a:t>
                      </a:r>
                      <a:r>
                        <a:rPr sz="2000" b="1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8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GEREKEN </a:t>
                      </a:r>
                      <a:r>
                        <a:rPr sz="2000" b="1" spc="-27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DAVRANIŞLAR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28575">
                      <a:solidFill>
                        <a:srgbClr val="4471C4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</a:tr>
              <a:tr h="3245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250" dirty="0">
                          <a:solidFill>
                            <a:srgbClr val="00AFF0"/>
                          </a:solidFill>
                          <a:latin typeface="Arial"/>
                          <a:cs typeface="Arial"/>
                        </a:rPr>
                        <a:t>SÖZEL</a:t>
                      </a:r>
                      <a:r>
                        <a:rPr sz="2000" b="1" spc="-100" dirty="0">
                          <a:solidFill>
                            <a:srgbClr val="00AFF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55" dirty="0">
                          <a:solidFill>
                            <a:srgbClr val="00AFF0"/>
                          </a:solidFill>
                          <a:latin typeface="Arial"/>
                          <a:cs typeface="Arial"/>
                        </a:rPr>
                        <a:t>SALDIRGANLIK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28575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440"/>
                        </a:spcBef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sz="2000" spc="-185" dirty="0">
                          <a:latin typeface="Microsoft Sans Serif"/>
                          <a:cs typeface="Microsoft Sans Serif"/>
                        </a:rPr>
                        <a:t>Alay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etme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sz="2000" spc="-170" dirty="0">
                          <a:latin typeface="Microsoft Sans Serif"/>
                          <a:cs typeface="Microsoft Sans Serif"/>
                        </a:rPr>
                        <a:t>İsim</a:t>
                      </a:r>
                      <a:r>
                        <a:rPr sz="2000" spc="-9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takma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sz="2000" spc="-200" dirty="0">
                          <a:latin typeface="Microsoft Sans Serif"/>
                          <a:cs typeface="Microsoft Sans Serif"/>
                        </a:rPr>
                        <a:t>Kötü</a:t>
                      </a:r>
                      <a:r>
                        <a:rPr sz="2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bakma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365"/>
                        </a:spcBef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sz="2000" spc="-80" dirty="0">
                          <a:latin typeface="Microsoft Sans Serif"/>
                          <a:cs typeface="Microsoft Sans Serif"/>
                        </a:rPr>
                        <a:t>Sataşma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28575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434975" indent="-342900">
                        <a:lnSpc>
                          <a:spcPct val="100000"/>
                        </a:lnSpc>
                        <a:spcBef>
                          <a:spcPts val="440"/>
                        </a:spcBef>
                        <a:buFont typeface="Symbol"/>
                        <a:buChar char=""/>
                        <a:tabLst>
                          <a:tab pos="434975" algn="l"/>
                        </a:tabLst>
                      </a:pPr>
                      <a:r>
                        <a:rPr sz="2000" spc="-195" dirty="0">
                          <a:latin typeface="Microsoft Sans Serif"/>
                          <a:cs typeface="Microsoft Sans Serif"/>
                        </a:rPr>
                        <a:t>Telefonla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70" dirty="0">
                          <a:latin typeface="Microsoft Sans Serif"/>
                          <a:cs typeface="Microsoft Sans Serif"/>
                        </a:rPr>
                        <a:t>korkutma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434975" indent="-342900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Symbol"/>
                        <a:buChar char=""/>
                        <a:tabLst>
                          <a:tab pos="434975" algn="l"/>
                        </a:tabLst>
                      </a:pPr>
                      <a:r>
                        <a:rPr sz="2000" spc="-155" dirty="0">
                          <a:latin typeface="Microsoft Sans Serif"/>
                          <a:cs typeface="Microsoft Sans Serif"/>
                        </a:rPr>
                        <a:t>Ait</a:t>
                      </a:r>
                      <a:r>
                        <a:rPr sz="2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60" dirty="0">
                          <a:latin typeface="Microsoft Sans Serif"/>
                          <a:cs typeface="Microsoft Sans Serif"/>
                        </a:rPr>
                        <a:t>kimliğiyle,</a:t>
                      </a: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75" dirty="0">
                          <a:latin typeface="Microsoft Sans Serif"/>
                          <a:cs typeface="Microsoft Sans Serif"/>
                        </a:rPr>
                        <a:t>cinsel</a:t>
                      </a: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60" dirty="0">
                          <a:latin typeface="Microsoft Sans Serif"/>
                          <a:cs typeface="Microsoft Sans Serif"/>
                        </a:rPr>
                        <a:t>eğilimleriyle</a:t>
                      </a: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80" dirty="0">
                          <a:latin typeface="Microsoft Sans Serif"/>
                          <a:cs typeface="Microsoft Sans Serif"/>
                        </a:rPr>
                        <a:t>alay</a:t>
                      </a:r>
                      <a:r>
                        <a:rPr sz="20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etme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434975" indent="-342900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Symbol"/>
                        <a:buChar char=""/>
                        <a:tabLst>
                          <a:tab pos="434975" algn="l"/>
                        </a:tabLst>
                      </a:pPr>
                      <a:r>
                        <a:rPr sz="2000" spc="-170" dirty="0">
                          <a:latin typeface="Microsoft Sans Serif"/>
                          <a:cs typeface="Microsoft Sans Serif"/>
                        </a:rPr>
                        <a:t>Başkasını</a:t>
                      </a: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45" dirty="0">
                          <a:latin typeface="Microsoft Sans Serif"/>
                          <a:cs typeface="Microsoft Sans Serif"/>
                        </a:rPr>
                        <a:t>tehlikeli</a:t>
                      </a: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60" dirty="0">
                          <a:latin typeface="Microsoft Sans Serif"/>
                          <a:cs typeface="Microsoft Sans Serif"/>
                        </a:rPr>
                        <a:t>işlere</a:t>
                      </a:r>
                      <a:r>
                        <a:rPr sz="2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14" dirty="0">
                          <a:latin typeface="Microsoft Sans Serif"/>
                          <a:cs typeface="Microsoft Sans Serif"/>
                        </a:rPr>
                        <a:t>cesaretlendirme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434975" marR="685165" indent="-343535">
                        <a:lnSpc>
                          <a:spcPct val="114999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434975" algn="l"/>
                        </a:tabLst>
                      </a:pPr>
                      <a:r>
                        <a:rPr sz="2000" spc="-210" dirty="0">
                          <a:latin typeface="Microsoft Sans Serif"/>
                          <a:cs typeface="Microsoft Sans Serif"/>
                        </a:rPr>
                        <a:t>Mala</a:t>
                      </a:r>
                      <a:r>
                        <a:rPr sz="20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50" dirty="0">
                          <a:latin typeface="Microsoft Sans Serif"/>
                          <a:cs typeface="Microsoft Sans Serif"/>
                        </a:rPr>
                        <a:t>karşı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85" dirty="0">
                          <a:latin typeface="Microsoft Sans Serif"/>
                          <a:cs typeface="Microsoft Sans Serif"/>
                        </a:rPr>
                        <a:t>sözel</a:t>
                      </a: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55" dirty="0">
                          <a:latin typeface="Microsoft Sans Serif"/>
                          <a:cs typeface="Microsoft Sans Serif"/>
                        </a:rPr>
                        <a:t>tehdit</a:t>
                      </a:r>
                      <a:r>
                        <a:rPr sz="20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75" dirty="0">
                          <a:latin typeface="Microsoft Sans Serif"/>
                          <a:cs typeface="Microsoft Sans Serif"/>
                        </a:rPr>
                        <a:t>oluşturma(çalmakla, </a:t>
                      </a:r>
                      <a:r>
                        <a:rPr sz="2000" spc="-165" dirty="0">
                          <a:latin typeface="Microsoft Sans Serif"/>
                          <a:cs typeface="Microsoft Sans Serif"/>
                        </a:rPr>
                        <a:t>kırmakla</a:t>
                      </a:r>
                      <a:r>
                        <a:rPr sz="20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55" dirty="0">
                          <a:latin typeface="Microsoft Sans Serif"/>
                          <a:cs typeface="Microsoft Sans Serif"/>
                        </a:rPr>
                        <a:t>tehdit</a:t>
                      </a:r>
                      <a:r>
                        <a:rPr sz="20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10" dirty="0">
                          <a:latin typeface="Microsoft Sans Serif"/>
                          <a:cs typeface="Microsoft Sans Serif"/>
                        </a:rPr>
                        <a:t>etme</a:t>
                      </a:r>
                      <a:r>
                        <a:rPr sz="20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5" dirty="0">
                          <a:latin typeface="Microsoft Sans Serif"/>
                          <a:cs typeface="Microsoft Sans Serif"/>
                        </a:rPr>
                        <a:t>vb)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434975" marR="309245" indent="-343535">
                        <a:lnSpc>
                          <a:spcPts val="2760"/>
                        </a:lnSpc>
                        <a:spcBef>
                          <a:spcPts val="150"/>
                        </a:spcBef>
                        <a:buFont typeface="Symbol"/>
                        <a:buChar char=""/>
                        <a:tabLst>
                          <a:tab pos="434975" algn="l"/>
                        </a:tabLst>
                      </a:pPr>
                      <a:r>
                        <a:rPr sz="2000" spc="-195" dirty="0">
                          <a:latin typeface="Microsoft Sans Serif"/>
                          <a:cs typeface="Microsoft Sans Serif"/>
                        </a:rPr>
                        <a:t>Sözel</a:t>
                      </a:r>
                      <a:r>
                        <a:rPr sz="2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80" dirty="0">
                          <a:latin typeface="Microsoft Sans Serif"/>
                          <a:cs typeface="Microsoft Sans Serif"/>
                        </a:rPr>
                        <a:t>olarak</a:t>
                      </a: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70" dirty="0">
                          <a:latin typeface="Microsoft Sans Serif"/>
                          <a:cs typeface="Microsoft Sans Serif"/>
                        </a:rPr>
                        <a:t>şiddet</a:t>
                      </a:r>
                      <a:r>
                        <a:rPr sz="20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70" dirty="0">
                          <a:latin typeface="Microsoft Sans Serif"/>
                          <a:cs typeface="Microsoft Sans Serif"/>
                        </a:rPr>
                        <a:t>tehdidi</a:t>
                      </a:r>
                      <a:r>
                        <a:rPr sz="20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85" dirty="0">
                          <a:latin typeface="Microsoft Sans Serif"/>
                          <a:cs typeface="Microsoft Sans Serif"/>
                        </a:rPr>
                        <a:t>oluşturmak</a:t>
                      </a:r>
                      <a:r>
                        <a:rPr sz="2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5" dirty="0">
                          <a:latin typeface="Microsoft Sans Serif"/>
                          <a:cs typeface="Microsoft Sans Serif"/>
                        </a:rPr>
                        <a:t>ve </a:t>
                      </a:r>
                      <a:r>
                        <a:rPr sz="2000" spc="-170" dirty="0">
                          <a:latin typeface="Microsoft Sans Serif"/>
                          <a:cs typeface="Microsoft Sans Serif"/>
                        </a:rPr>
                        <a:t>başkasının</a:t>
                      </a: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95" dirty="0">
                          <a:latin typeface="Microsoft Sans Serif"/>
                          <a:cs typeface="Microsoft Sans Serif"/>
                        </a:rPr>
                        <a:t>bedenine</a:t>
                      </a: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75" dirty="0">
                          <a:latin typeface="Microsoft Sans Serif"/>
                          <a:cs typeface="Microsoft Sans Serif"/>
                        </a:rPr>
                        <a:t>zarar</a:t>
                      </a: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80" dirty="0">
                          <a:latin typeface="Microsoft Sans Serif"/>
                          <a:cs typeface="Microsoft Sans Serif"/>
                        </a:rPr>
                        <a:t>vermesini</a:t>
                      </a: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75" dirty="0">
                          <a:latin typeface="Microsoft Sans Serif"/>
                          <a:cs typeface="Microsoft Sans Serif"/>
                        </a:rPr>
                        <a:t>dayatmak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434975" indent="-342900">
                        <a:lnSpc>
                          <a:spcPct val="100000"/>
                        </a:lnSpc>
                        <a:spcBef>
                          <a:spcPts val="210"/>
                        </a:spcBef>
                        <a:buFont typeface="Symbol"/>
                        <a:buChar char=""/>
                        <a:tabLst>
                          <a:tab pos="434975" algn="l"/>
                        </a:tabLst>
                      </a:pPr>
                      <a:r>
                        <a:rPr sz="2000" spc="-175" dirty="0">
                          <a:latin typeface="Microsoft Sans Serif"/>
                          <a:cs typeface="Microsoft Sans Serif"/>
                        </a:rPr>
                        <a:t>Baskı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kurma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434975" indent="-342900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Symbol"/>
                        <a:buChar char=""/>
                        <a:tabLst>
                          <a:tab pos="434975" algn="l"/>
                        </a:tabLst>
                      </a:pPr>
                      <a:r>
                        <a:rPr sz="2000" spc="-204" dirty="0">
                          <a:latin typeface="Microsoft Sans Serif"/>
                          <a:cs typeface="Microsoft Sans Serif"/>
                        </a:rPr>
                        <a:t>Haraç</a:t>
                      </a: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alma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28575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AKRAN</a:t>
            </a:r>
            <a:r>
              <a:rPr spc="-305" dirty="0"/>
              <a:t> </a:t>
            </a:r>
            <a:r>
              <a:rPr spc="-55" dirty="0"/>
              <a:t>ZORBALIĞI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145" y="1845691"/>
            <a:ext cx="3119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45" dirty="0">
                <a:solidFill>
                  <a:srgbClr val="FF0000"/>
                </a:solidFill>
                <a:latin typeface="Arial"/>
                <a:cs typeface="Arial"/>
              </a:rPr>
              <a:t>ZORBALIK</a:t>
            </a:r>
            <a:r>
              <a:rPr sz="28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90" dirty="0">
                <a:solidFill>
                  <a:srgbClr val="FF0000"/>
                </a:solidFill>
                <a:latin typeface="Arial"/>
                <a:cs typeface="Arial"/>
              </a:rPr>
              <a:t>TÜRLERİ...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453" y="2491736"/>
            <a:ext cx="3641603" cy="364160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936491" y="1943100"/>
            <a:ext cx="8006080" cy="4352925"/>
            <a:chOff x="3936491" y="1943100"/>
            <a:chExt cx="8006080" cy="43529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25611" y="1943100"/>
              <a:ext cx="3616452" cy="28803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36491" y="4148327"/>
              <a:ext cx="4319016" cy="21473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AKRAN</a:t>
            </a:r>
            <a:r>
              <a:rPr spc="-305" dirty="0"/>
              <a:t> </a:t>
            </a:r>
            <a:r>
              <a:rPr spc="-55" dirty="0"/>
              <a:t>ZORBALIĞI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145" y="1845691"/>
            <a:ext cx="3119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45" dirty="0">
                <a:solidFill>
                  <a:srgbClr val="FF0000"/>
                </a:solidFill>
                <a:latin typeface="Arial"/>
                <a:cs typeface="Arial"/>
              </a:rPr>
              <a:t>ZORBALIK</a:t>
            </a:r>
            <a:r>
              <a:rPr sz="28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90" dirty="0">
                <a:solidFill>
                  <a:srgbClr val="FF0000"/>
                </a:solidFill>
                <a:latin typeface="Arial"/>
                <a:cs typeface="Arial"/>
              </a:rPr>
              <a:t>TÜRLERİ...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0135" y="2348737"/>
          <a:ext cx="11725910" cy="3244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3540"/>
                <a:gridCol w="4893945"/>
                <a:gridCol w="3908425"/>
              </a:tblGrid>
              <a:tr h="701040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2000" b="1" spc="-26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DAVRANIŞ</a:t>
                      </a:r>
                      <a:r>
                        <a:rPr sz="2000" b="1" spc="-9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6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KATEGORİLERİ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304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28575">
                      <a:solidFill>
                        <a:srgbClr val="4471C4"/>
                      </a:solidFill>
                      <a:prstDash val="soli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2000" b="1" spc="-24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ENDİŞE</a:t>
                      </a:r>
                      <a:r>
                        <a:rPr sz="2000" b="1" spc="-7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EDİLMESİ</a:t>
                      </a:r>
                      <a:r>
                        <a:rPr sz="2000" b="1" spc="-9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7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GEREKEN</a:t>
                      </a:r>
                      <a:r>
                        <a:rPr sz="2000" b="1" spc="-7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7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DAVRANIŞLAR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304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28575">
                      <a:solidFill>
                        <a:srgbClr val="4471C4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657225" marR="352425" indent="-2946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b="1" spc="-229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CİDDİYETLE</a:t>
                      </a:r>
                      <a:r>
                        <a:rPr sz="2000" b="1" spc="-8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ENDİŞELENİLMESİ </a:t>
                      </a:r>
                      <a:r>
                        <a:rPr sz="2000" b="1" spc="-27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GEREKEN</a:t>
                      </a:r>
                      <a:r>
                        <a:rPr sz="2000" b="1" spc="-9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7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DAVRANIŞLAR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28575">
                      <a:solidFill>
                        <a:srgbClr val="4471C4"/>
                      </a:solidFill>
                      <a:prstDash val="solid"/>
                    </a:lnB>
                    <a:solidFill>
                      <a:srgbClr val="E2F0D9"/>
                    </a:solidFill>
                  </a:tcPr>
                </a:tc>
              </a:tr>
              <a:tr h="384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28575">
                      <a:solidFill>
                        <a:srgbClr val="4471C4"/>
                      </a:solidFill>
                      <a:prstDash val="solid"/>
                    </a:lnT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440"/>
                        </a:spcBef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sz="2000" spc="-210" dirty="0">
                          <a:latin typeface="Microsoft Sans Serif"/>
                          <a:cs typeface="Microsoft Sans Serif"/>
                        </a:rPr>
                        <a:t>Dedikodu</a:t>
                      </a:r>
                      <a:r>
                        <a:rPr sz="2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Microsoft Sans Serif"/>
                          <a:cs typeface="Microsoft Sans Serif"/>
                        </a:rPr>
                        <a:t>yayma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28575">
                      <a:solidFill>
                        <a:srgbClr val="4471C4"/>
                      </a:solidFill>
                      <a:prstDash val="solid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T w="28575">
                      <a:solidFill>
                        <a:srgbClr val="4471C4"/>
                      </a:solidFill>
                      <a:prstDash val="solid"/>
                    </a:lnT>
                    <a:solidFill>
                      <a:srgbClr val="E2F0D9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165"/>
                        </a:spcBef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sz="2000" spc="-80" dirty="0">
                          <a:latin typeface="Microsoft Sans Serif"/>
                          <a:cs typeface="Microsoft Sans Serif"/>
                        </a:rPr>
                        <a:t>Utandırma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434975" indent="-342900">
                        <a:lnSpc>
                          <a:spcPct val="100000"/>
                        </a:lnSpc>
                        <a:spcBef>
                          <a:spcPts val="345"/>
                        </a:spcBef>
                        <a:buFont typeface="Symbol"/>
                        <a:buChar char=""/>
                        <a:tabLst>
                          <a:tab pos="434975" algn="l"/>
                        </a:tabLst>
                      </a:pPr>
                      <a:r>
                        <a:rPr sz="2000" spc="-200" dirty="0">
                          <a:latin typeface="Microsoft Sans Serif"/>
                          <a:cs typeface="Microsoft Sans Serif"/>
                        </a:rPr>
                        <a:t>Kine</a:t>
                      </a:r>
                      <a:r>
                        <a:rPr sz="20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40" dirty="0">
                          <a:latin typeface="Microsoft Sans Serif"/>
                          <a:cs typeface="Microsoft Sans Serif"/>
                        </a:rPr>
                        <a:t>kışkırtma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solidFill>
                      <a:srgbClr val="E2F0D9"/>
                    </a:solidFill>
                  </a:tcPr>
                </a:tc>
              </a:tr>
              <a:tr h="1051560">
                <a:tc>
                  <a:txBody>
                    <a:bodyPr/>
                    <a:lstStyle/>
                    <a:p>
                      <a:pPr marL="1043940" marR="1033144" algn="ctr">
                        <a:lnSpc>
                          <a:spcPct val="100000"/>
                        </a:lnSpc>
                        <a:spcBef>
                          <a:spcPts val="1695"/>
                        </a:spcBef>
                      </a:pPr>
                      <a:r>
                        <a:rPr sz="2000" b="1" spc="-295" dirty="0">
                          <a:solidFill>
                            <a:srgbClr val="00AFF0"/>
                          </a:solidFill>
                          <a:latin typeface="Arial"/>
                          <a:cs typeface="Arial"/>
                        </a:rPr>
                        <a:t>SOSYAL</a:t>
                      </a:r>
                      <a:r>
                        <a:rPr sz="2000" spc="-295" dirty="0">
                          <a:solidFill>
                            <a:srgbClr val="00AFF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15" dirty="0">
                          <a:solidFill>
                            <a:srgbClr val="00AFF0"/>
                          </a:solidFill>
                          <a:latin typeface="Arial"/>
                          <a:cs typeface="Arial"/>
                        </a:rPr>
                        <a:t>YALITIM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26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sz="2000" spc="-195" dirty="0">
                          <a:latin typeface="Microsoft Sans Serif"/>
                          <a:cs typeface="Microsoft Sans Serif"/>
                        </a:rPr>
                        <a:t>Diğer</a:t>
                      </a:r>
                      <a:r>
                        <a:rPr sz="20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65" dirty="0">
                          <a:latin typeface="Microsoft Sans Serif"/>
                          <a:cs typeface="Microsoft Sans Serif"/>
                        </a:rPr>
                        <a:t>öğrencilerin</a:t>
                      </a:r>
                      <a:r>
                        <a:rPr sz="2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15" dirty="0">
                          <a:latin typeface="Microsoft Sans Serif"/>
                          <a:cs typeface="Microsoft Sans Serif"/>
                        </a:rPr>
                        <a:t>ona</a:t>
                      </a:r>
                      <a:r>
                        <a:rPr sz="2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65" dirty="0">
                          <a:latin typeface="Microsoft Sans Serif"/>
                          <a:cs typeface="Microsoft Sans Serif"/>
                        </a:rPr>
                        <a:t>aptalmış</a:t>
                      </a:r>
                      <a:r>
                        <a:rPr sz="20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60" dirty="0">
                          <a:latin typeface="Microsoft Sans Serif"/>
                          <a:cs typeface="Microsoft Sans Serif"/>
                        </a:rPr>
                        <a:t>gibi</a:t>
                      </a:r>
                      <a:r>
                        <a:rPr sz="20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5" dirty="0">
                          <a:latin typeface="Microsoft Sans Serif"/>
                          <a:cs typeface="Microsoft Sans Serif"/>
                        </a:rPr>
                        <a:t>bakmasını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4343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210" dirty="0">
                          <a:latin typeface="Microsoft Sans Serif"/>
                          <a:cs typeface="Microsoft Sans Serif"/>
                        </a:rPr>
                        <a:t>sağlama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15" dirty="0">
                          <a:latin typeface="Microsoft Sans Serif"/>
                          <a:cs typeface="Microsoft Sans Serif"/>
                        </a:rPr>
                        <a:t>önünde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00" dirty="0">
                          <a:latin typeface="Microsoft Sans Serif"/>
                          <a:cs typeface="Microsoft Sans Serif"/>
                        </a:rPr>
                        <a:t>küçük</a:t>
                      </a: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70" dirty="0">
                          <a:latin typeface="Microsoft Sans Serif"/>
                          <a:cs typeface="Microsoft Sans Serif"/>
                        </a:rPr>
                        <a:t>düşürme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sz="2000" spc="-200" dirty="0">
                          <a:latin typeface="Microsoft Sans Serif"/>
                          <a:cs typeface="Microsoft Sans Serif"/>
                        </a:rPr>
                        <a:t>Kötü</a:t>
                      </a:r>
                      <a:r>
                        <a:rPr sz="20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45" dirty="0">
                          <a:latin typeface="Microsoft Sans Serif"/>
                          <a:cs typeface="Microsoft Sans Serif"/>
                        </a:rPr>
                        <a:t>niyetli</a:t>
                      </a:r>
                      <a:r>
                        <a:rPr sz="20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60" dirty="0">
                          <a:latin typeface="Microsoft Sans Serif"/>
                          <a:cs typeface="Microsoft Sans Serif"/>
                        </a:rPr>
                        <a:t>söylentiler</a:t>
                      </a: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yayma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434975" indent="-342900">
                        <a:lnSpc>
                          <a:spcPct val="100000"/>
                        </a:lnSpc>
                        <a:spcBef>
                          <a:spcPts val="254"/>
                        </a:spcBef>
                        <a:buFont typeface="Symbol"/>
                        <a:buChar char=""/>
                        <a:tabLst>
                          <a:tab pos="434975" algn="l"/>
                        </a:tabLst>
                      </a:pPr>
                      <a:r>
                        <a:rPr sz="2000" spc="-125" dirty="0">
                          <a:latin typeface="Microsoft Sans Serif"/>
                          <a:cs typeface="Microsoft Sans Serif"/>
                        </a:rPr>
                        <a:t>Irkçı,</a:t>
                      </a:r>
                      <a:r>
                        <a:rPr sz="20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70" dirty="0">
                          <a:latin typeface="Microsoft Sans Serif"/>
                          <a:cs typeface="Microsoft Sans Serif"/>
                        </a:rPr>
                        <a:t>cinsiyet</a:t>
                      </a:r>
                      <a:r>
                        <a:rPr sz="2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45" dirty="0">
                          <a:latin typeface="Microsoft Sans Serif"/>
                          <a:cs typeface="Microsoft Sans Serif"/>
                        </a:rPr>
                        <a:t>ayrımcı</a:t>
                      </a: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yalıtım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434975" indent="-342900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Symbol"/>
                        <a:buChar char=""/>
                        <a:tabLst>
                          <a:tab pos="434975" algn="l"/>
                        </a:tabLst>
                      </a:pPr>
                      <a:r>
                        <a:rPr sz="2000" spc="-170" dirty="0">
                          <a:latin typeface="Microsoft Sans Serif"/>
                          <a:cs typeface="Microsoft Sans Serif"/>
                        </a:rPr>
                        <a:t>Diğerlerinin</a:t>
                      </a:r>
                      <a:r>
                        <a:rPr sz="20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65" dirty="0">
                          <a:latin typeface="Microsoft Sans Serif"/>
                          <a:cs typeface="Microsoft Sans Serif"/>
                        </a:rPr>
                        <a:t>suçlamasını</a:t>
                      </a: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70" dirty="0">
                          <a:latin typeface="Microsoft Sans Serif"/>
                          <a:cs typeface="Microsoft Sans Serif"/>
                        </a:rPr>
                        <a:t>sağlamak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434975" indent="-342900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Symbol"/>
                        <a:buChar char=""/>
                        <a:tabLst>
                          <a:tab pos="434975" algn="l"/>
                        </a:tabLst>
                      </a:pPr>
                      <a:r>
                        <a:rPr sz="2000" spc="-85" dirty="0">
                          <a:latin typeface="Microsoft Sans Serif"/>
                          <a:cs typeface="Microsoft Sans Serif"/>
                        </a:rPr>
                        <a:t>Toplum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solidFill>
                      <a:srgbClr val="E2F0D9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sz="2000" spc="-185" dirty="0">
                          <a:latin typeface="Microsoft Sans Serif"/>
                          <a:cs typeface="Microsoft Sans Serif"/>
                        </a:rPr>
                        <a:t>Hakkında</a:t>
                      </a: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70" dirty="0">
                          <a:latin typeface="Microsoft Sans Serif"/>
                          <a:cs typeface="Microsoft Sans Serif"/>
                        </a:rPr>
                        <a:t>söylenti</a:t>
                      </a: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5" dirty="0">
                          <a:latin typeface="Microsoft Sans Serif"/>
                          <a:cs typeface="Microsoft Sans Serif"/>
                        </a:rPr>
                        <a:t>yayma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solidFill>
                      <a:srgbClr val="E2F0D9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165"/>
                        </a:spcBef>
                        <a:buFont typeface="Symbol"/>
                        <a:buChar char=""/>
                        <a:tabLst>
                          <a:tab pos="434340" algn="l"/>
                        </a:tabLst>
                      </a:pPr>
                      <a:r>
                        <a:rPr sz="2000" spc="-190" dirty="0">
                          <a:latin typeface="Microsoft Sans Serif"/>
                          <a:cs typeface="Microsoft Sans Serif"/>
                        </a:rPr>
                        <a:t>Gruptan</a:t>
                      </a:r>
                      <a:r>
                        <a:rPr sz="2000" spc="-9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40" dirty="0">
                          <a:latin typeface="Microsoft Sans Serif"/>
                          <a:cs typeface="Microsoft Sans Serif"/>
                        </a:rPr>
                        <a:t>dışlama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R w="12700">
                      <a:solidFill>
                        <a:srgbClr val="4471C4"/>
                      </a:solidFill>
                      <a:prstDash val="solid"/>
                    </a:lnR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2F0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AKRAN</a:t>
            </a:r>
            <a:r>
              <a:rPr spc="-305" dirty="0"/>
              <a:t> </a:t>
            </a:r>
            <a:r>
              <a:rPr spc="-55" dirty="0"/>
              <a:t>ZORBALIĞI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145" y="1845691"/>
            <a:ext cx="3119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45" dirty="0">
                <a:solidFill>
                  <a:srgbClr val="FF0000"/>
                </a:solidFill>
                <a:latin typeface="Arial"/>
                <a:cs typeface="Arial"/>
              </a:rPr>
              <a:t>ZORBALIK</a:t>
            </a:r>
            <a:r>
              <a:rPr sz="28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90" dirty="0">
                <a:solidFill>
                  <a:srgbClr val="FF0000"/>
                </a:solidFill>
                <a:latin typeface="Arial"/>
                <a:cs typeface="Arial"/>
              </a:rPr>
              <a:t>TÜRLERİ...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453" y="2884925"/>
            <a:ext cx="3550163" cy="284913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5571" y="3352800"/>
            <a:ext cx="4320540" cy="292303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61704" y="2232660"/>
            <a:ext cx="2880359" cy="28544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2892" y="941019"/>
            <a:ext cx="54870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AKRAN</a:t>
            </a:r>
            <a:r>
              <a:rPr spc="-305" dirty="0"/>
              <a:t> </a:t>
            </a:r>
            <a:r>
              <a:rPr spc="-55" dirty="0"/>
              <a:t>ZORBALIĞI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145" y="1761638"/>
            <a:ext cx="7657465" cy="398716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800" b="1" spc="-380" dirty="0">
                <a:solidFill>
                  <a:srgbClr val="FF0000"/>
                </a:solidFill>
                <a:latin typeface="Arial"/>
                <a:cs typeface="Arial"/>
              </a:rPr>
              <a:t>ZORBA</a:t>
            </a:r>
            <a:r>
              <a:rPr sz="2800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65" dirty="0">
                <a:solidFill>
                  <a:srgbClr val="FF0000"/>
                </a:solidFill>
                <a:latin typeface="Arial"/>
                <a:cs typeface="Arial"/>
              </a:rPr>
              <a:t>DAVRANIŞLARLA</a:t>
            </a:r>
            <a:r>
              <a:rPr sz="2800" b="1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375" dirty="0">
                <a:solidFill>
                  <a:srgbClr val="FF0000"/>
                </a:solidFill>
                <a:latin typeface="Arial"/>
                <a:cs typeface="Arial"/>
              </a:rPr>
              <a:t>NEREDE</a:t>
            </a:r>
            <a:r>
              <a:rPr sz="28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15" dirty="0">
                <a:solidFill>
                  <a:srgbClr val="FF0000"/>
                </a:solidFill>
                <a:latin typeface="Arial"/>
                <a:cs typeface="Arial"/>
              </a:rPr>
              <a:t>KARŞILAŞIRIZ?</a:t>
            </a:r>
            <a:r>
              <a:rPr sz="28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...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46990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45" dirty="0">
                <a:latin typeface="Microsoft Sans Serif"/>
                <a:cs typeface="Microsoft Sans Serif"/>
              </a:rPr>
              <a:t>Sınıfta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46990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275" dirty="0">
                <a:latin typeface="Microsoft Sans Serif"/>
                <a:cs typeface="Microsoft Sans Serif"/>
              </a:rPr>
              <a:t>Koridorda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46990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280" dirty="0">
                <a:latin typeface="Microsoft Sans Serif"/>
                <a:cs typeface="Microsoft Sans Serif"/>
              </a:rPr>
              <a:t>Okul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85" dirty="0">
                <a:latin typeface="Microsoft Sans Serif"/>
                <a:cs typeface="Microsoft Sans Serif"/>
              </a:rPr>
              <a:t>Çevresinde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46990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125" dirty="0">
                <a:latin typeface="Microsoft Sans Serif"/>
                <a:cs typeface="Microsoft Sans Serif"/>
              </a:rPr>
              <a:t>Serviste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46990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220" dirty="0">
                <a:latin typeface="Microsoft Sans Serif"/>
                <a:cs typeface="Microsoft Sans Serif"/>
              </a:rPr>
              <a:t>İletişim</a:t>
            </a:r>
            <a:r>
              <a:rPr sz="2800" spc="-175" dirty="0">
                <a:latin typeface="Microsoft Sans Serif"/>
                <a:cs typeface="Microsoft Sans Serif"/>
              </a:rPr>
              <a:t> </a:t>
            </a:r>
            <a:r>
              <a:rPr sz="2800" spc="-245" dirty="0">
                <a:latin typeface="Microsoft Sans Serif"/>
                <a:cs typeface="Microsoft Sans Serif"/>
              </a:rPr>
              <a:t>Araçlarında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spc="-265" dirty="0">
                <a:latin typeface="Microsoft Sans Serif"/>
                <a:cs typeface="Microsoft Sans Serif"/>
              </a:rPr>
              <a:t>(Televizyon,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40" dirty="0">
                <a:latin typeface="Microsoft Sans Serif"/>
                <a:cs typeface="Microsoft Sans Serif"/>
              </a:rPr>
              <a:t>İnternet</a:t>
            </a:r>
            <a:r>
              <a:rPr sz="2800" spc="-50" dirty="0">
                <a:latin typeface="Microsoft Sans Serif"/>
                <a:cs typeface="Microsoft Sans Serif"/>
              </a:rPr>
              <a:t> )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ts val="3190"/>
              </a:lnSpc>
              <a:spcBef>
                <a:spcPts val="660"/>
              </a:spcBef>
              <a:tabLst>
                <a:tab pos="469900" algn="l"/>
                <a:tab pos="2299970" algn="l"/>
                <a:tab pos="3839845" algn="l"/>
                <a:tab pos="6010275" algn="l"/>
                <a:tab pos="6868159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280" dirty="0">
                <a:latin typeface="Microsoft Sans Serif"/>
                <a:cs typeface="Microsoft Sans Serif"/>
              </a:rPr>
              <a:t>Mahallede;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b="1" spc="-275" dirty="0">
                <a:solidFill>
                  <a:srgbClr val="006FC0"/>
                </a:solidFill>
                <a:latin typeface="Arial"/>
                <a:cs typeface="Arial"/>
              </a:rPr>
              <a:t>kısacası</a:t>
            </a:r>
            <a:r>
              <a:rPr sz="2800" b="1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sz="2800" b="1" spc="-285" dirty="0">
                <a:solidFill>
                  <a:srgbClr val="006FC0"/>
                </a:solidFill>
                <a:latin typeface="Arial"/>
                <a:cs typeface="Arial"/>
              </a:rPr>
              <a:t>çocuklarımız</a:t>
            </a:r>
            <a:r>
              <a:rPr sz="2800" b="1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sz="2800" b="1" spc="-305" dirty="0">
                <a:solidFill>
                  <a:srgbClr val="006FC0"/>
                </a:solidFill>
                <a:latin typeface="Arial"/>
                <a:cs typeface="Arial"/>
              </a:rPr>
              <a:t>her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2800" b="1" spc="-300" dirty="0">
                <a:solidFill>
                  <a:srgbClr val="006FC0"/>
                </a:solidFill>
                <a:latin typeface="Arial"/>
                <a:cs typeface="Arial"/>
              </a:rPr>
              <a:t>yerde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ts val="3190"/>
              </a:lnSpc>
            </a:pPr>
            <a:r>
              <a:rPr sz="2800" b="1" spc="-175" dirty="0">
                <a:solidFill>
                  <a:srgbClr val="006FC0"/>
                </a:solidFill>
                <a:latin typeface="Arial"/>
                <a:cs typeface="Arial"/>
              </a:rPr>
              <a:t>karşılaşabilir.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8312" y="2612135"/>
            <a:ext cx="3602054" cy="34442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2892" y="941019"/>
            <a:ext cx="54870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AKRAN</a:t>
            </a:r>
            <a:r>
              <a:rPr spc="-305" dirty="0"/>
              <a:t> </a:t>
            </a:r>
            <a:r>
              <a:rPr spc="-55" dirty="0"/>
              <a:t>ZORBALIĞI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145" y="1761638"/>
            <a:ext cx="7655559" cy="143065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800" b="1" spc="-380" dirty="0">
                <a:solidFill>
                  <a:srgbClr val="FF0000"/>
                </a:solidFill>
                <a:latin typeface="Arial"/>
                <a:cs typeface="Arial"/>
              </a:rPr>
              <a:t>ZORBA</a:t>
            </a:r>
            <a:r>
              <a:rPr sz="2800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65" dirty="0">
                <a:solidFill>
                  <a:srgbClr val="FF0000"/>
                </a:solidFill>
                <a:latin typeface="Arial"/>
                <a:cs typeface="Arial"/>
              </a:rPr>
              <a:t>DAVRANIŞLARLA</a:t>
            </a:r>
            <a:r>
              <a:rPr sz="2800" b="1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375" dirty="0">
                <a:solidFill>
                  <a:srgbClr val="FF0000"/>
                </a:solidFill>
                <a:latin typeface="Arial"/>
                <a:cs typeface="Arial"/>
              </a:rPr>
              <a:t>NEREDE</a:t>
            </a:r>
            <a:r>
              <a:rPr sz="28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15" dirty="0">
                <a:solidFill>
                  <a:srgbClr val="FF0000"/>
                </a:solidFill>
                <a:latin typeface="Arial"/>
                <a:cs typeface="Arial"/>
              </a:rPr>
              <a:t>KARŞILAŞIRIZ?</a:t>
            </a:r>
            <a:r>
              <a:rPr sz="28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...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195"/>
              </a:lnSpc>
              <a:spcBef>
                <a:spcPts val="660"/>
              </a:spcBef>
              <a:tabLst>
                <a:tab pos="46990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b="1" spc="-265" dirty="0">
                <a:solidFill>
                  <a:srgbClr val="006FC0"/>
                </a:solidFill>
                <a:latin typeface="Arial"/>
                <a:cs typeface="Arial"/>
              </a:rPr>
              <a:t>Zorbalar:</a:t>
            </a:r>
            <a:r>
              <a:rPr sz="2800" spc="2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spc="-260" dirty="0">
                <a:latin typeface="Microsoft Sans Serif"/>
                <a:cs typeface="Microsoft Sans Serif"/>
              </a:rPr>
              <a:t>Kendilerinden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spc="-305" dirty="0">
                <a:latin typeface="Microsoft Sans Serif"/>
                <a:cs typeface="Microsoft Sans Serif"/>
              </a:rPr>
              <a:t>daha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spc="-285" dirty="0">
                <a:latin typeface="Microsoft Sans Serif"/>
                <a:cs typeface="Microsoft Sans Serif"/>
              </a:rPr>
              <a:t>güçsüz</a:t>
            </a:r>
            <a:r>
              <a:rPr sz="2800" spc="175" dirty="0">
                <a:latin typeface="Microsoft Sans Serif"/>
                <a:cs typeface="Microsoft Sans Serif"/>
              </a:rPr>
              <a:t> </a:t>
            </a:r>
            <a:r>
              <a:rPr sz="2800" spc="-260" dirty="0">
                <a:latin typeface="Microsoft Sans Serif"/>
                <a:cs typeface="Microsoft Sans Serif"/>
              </a:rPr>
              <a:t>olan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195" dirty="0">
                <a:latin typeface="Microsoft Sans Serif"/>
                <a:cs typeface="Microsoft Sans Serif"/>
              </a:rPr>
              <a:t>öğrencilere</a:t>
            </a:r>
            <a:endParaRPr sz="2800">
              <a:latin typeface="Microsoft Sans Serif"/>
              <a:cs typeface="Microsoft Sans Serif"/>
            </a:endParaRPr>
          </a:p>
          <a:p>
            <a:pPr marL="469900">
              <a:lnSpc>
                <a:spcPts val="3195"/>
              </a:lnSpc>
            </a:pPr>
            <a:r>
              <a:rPr sz="2800" spc="-280" dirty="0">
                <a:latin typeface="Microsoft Sans Serif"/>
                <a:cs typeface="Microsoft Sans Serif"/>
              </a:rPr>
              <a:t>zorbaca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Microsoft Sans Serif"/>
                <a:cs typeface="Microsoft Sans Serif"/>
              </a:rPr>
              <a:t>davrananlar.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5145" y="3252597"/>
            <a:ext cx="5801995" cy="13468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69900" marR="5080" indent="-457834">
              <a:lnSpc>
                <a:spcPts val="3020"/>
              </a:lnSpc>
              <a:spcBef>
                <a:spcPts val="480"/>
              </a:spcBef>
              <a:tabLst>
                <a:tab pos="469900" algn="l"/>
                <a:tab pos="1966595" algn="l"/>
                <a:tab pos="4095750" algn="l"/>
                <a:tab pos="509270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b="1" spc="-315" dirty="0">
                <a:solidFill>
                  <a:srgbClr val="006FC0"/>
                </a:solidFill>
                <a:latin typeface="Arial"/>
                <a:cs typeface="Arial"/>
              </a:rPr>
              <a:t>Mağdur: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2800" spc="-270" dirty="0">
                <a:latin typeface="Microsoft Sans Serif"/>
                <a:cs typeface="Microsoft Sans Serif"/>
              </a:rPr>
              <a:t>Kendilerinden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25" dirty="0">
                <a:latin typeface="Microsoft Sans Serif"/>
                <a:cs typeface="Microsoft Sans Serif"/>
              </a:rPr>
              <a:t>daha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75" dirty="0">
                <a:latin typeface="Microsoft Sans Serif"/>
                <a:cs typeface="Microsoft Sans Serif"/>
              </a:rPr>
              <a:t>güçlü </a:t>
            </a:r>
            <a:r>
              <a:rPr sz="2800" spc="-220" dirty="0">
                <a:latin typeface="Microsoft Sans Serif"/>
                <a:cs typeface="Microsoft Sans Serif"/>
              </a:rPr>
              <a:t>zorbalıklarına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spc="-270" dirty="0">
                <a:latin typeface="Microsoft Sans Serif"/>
                <a:cs typeface="Microsoft Sans Serif"/>
              </a:rPr>
              <a:t>uğrayanlar.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  <a:tabLst>
                <a:tab pos="46990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b="1" spc="-245" dirty="0">
                <a:solidFill>
                  <a:srgbClr val="006FC0"/>
                </a:solidFill>
                <a:latin typeface="Arial"/>
                <a:cs typeface="Arial"/>
              </a:rPr>
              <a:t>Seyirciler:</a:t>
            </a:r>
            <a:r>
              <a:rPr sz="2800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spc="-235" dirty="0">
                <a:latin typeface="Microsoft Sans Serif"/>
                <a:cs typeface="Microsoft Sans Serif"/>
              </a:rPr>
              <a:t>Zorbalık</a:t>
            </a:r>
            <a:r>
              <a:rPr sz="2800" spc="-50" dirty="0">
                <a:latin typeface="Microsoft Sans Serif"/>
                <a:cs typeface="Microsoft Sans Serif"/>
              </a:rPr>
              <a:t> </a:t>
            </a:r>
            <a:r>
              <a:rPr sz="2800" spc="-240" dirty="0">
                <a:latin typeface="Microsoft Sans Serif"/>
                <a:cs typeface="Microsoft Sans Serif"/>
              </a:rPr>
              <a:t>olayına</a:t>
            </a:r>
            <a:r>
              <a:rPr sz="2800" spc="-40" dirty="0">
                <a:latin typeface="Microsoft Sans Serif"/>
                <a:cs typeface="Microsoft Sans Serif"/>
              </a:rPr>
              <a:t> </a:t>
            </a:r>
            <a:r>
              <a:rPr sz="2800" spc="-210" dirty="0">
                <a:latin typeface="Microsoft Sans Serif"/>
                <a:cs typeface="Microsoft Sans Serif"/>
              </a:rPr>
              <a:t>tanık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spc="-160" dirty="0">
                <a:latin typeface="Microsoft Sans Serif"/>
                <a:cs typeface="Microsoft Sans Serif"/>
              </a:rPr>
              <a:t>olanlar.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19534" y="3252597"/>
            <a:ext cx="15316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29" dirty="0">
                <a:latin typeface="Microsoft Sans Serif"/>
                <a:cs typeface="Microsoft Sans Serif"/>
              </a:rPr>
              <a:t>öğrencilerin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5240" y="3810698"/>
            <a:ext cx="4250303" cy="249190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145" y="941019"/>
            <a:ext cx="11574780" cy="135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00445">
              <a:lnSpc>
                <a:spcPts val="7159"/>
              </a:lnSpc>
              <a:spcBef>
                <a:spcPts val="100"/>
              </a:spcBef>
            </a:pPr>
            <a:r>
              <a:rPr spc="-10" dirty="0"/>
              <a:t>AKRAN</a:t>
            </a:r>
            <a:r>
              <a:rPr spc="-305" dirty="0"/>
              <a:t> </a:t>
            </a:r>
            <a:r>
              <a:rPr spc="-55" dirty="0"/>
              <a:t>ZORBALIĞI</a:t>
            </a:r>
          </a:p>
          <a:p>
            <a:pPr marL="12700">
              <a:lnSpc>
                <a:spcPts val="3320"/>
              </a:lnSpc>
            </a:pPr>
            <a:r>
              <a:rPr sz="2800" b="1" spc="-380" dirty="0">
                <a:solidFill>
                  <a:srgbClr val="FF0000"/>
                </a:solidFill>
                <a:latin typeface="Arial"/>
                <a:cs typeface="Arial"/>
              </a:rPr>
              <a:t>ZORBA</a:t>
            </a:r>
            <a:r>
              <a:rPr sz="2800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65" dirty="0">
                <a:solidFill>
                  <a:srgbClr val="FF0000"/>
                </a:solidFill>
                <a:latin typeface="Arial"/>
                <a:cs typeface="Arial"/>
              </a:rPr>
              <a:t>DAVRANIŞLARLA</a:t>
            </a:r>
            <a:r>
              <a:rPr sz="2800" b="1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375" dirty="0">
                <a:solidFill>
                  <a:srgbClr val="FF0000"/>
                </a:solidFill>
                <a:latin typeface="Arial"/>
                <a:cs typeface="Arial"/>
              </a:rPr>
              <a:t>NEREDE</a:t>
            </a:r>
            <a:r>
              <a:rPr sz="28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15" dirty="0">
                <a:solidFill>
                  <a:srgbClr val="FF0000"/>
                </a:solidFill>
                <a:latin typeface="Arial"/>
                <a:cs typeface="Arial"/>
              </a:rPr>
              <a:t>KARŞILAŞIRIZ?</a:t>
            </a:r>
            <a:r>
              <a:rPr sz="28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...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30169" y="2712592"/>
            <a:ext cx="6617334" cy="3518535"/>
            <a:chOff x="3130169" y="2712592"/>
            <a:chExt cx="6617334" cy="35185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3343" y="3656076"/>
              <a:ext cx="6614014" cy="25746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3344" y="2715767"/>
              <a:ext cx="1583436" cy="14965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133344" y="2715767"/>
              <a:ext cx="1583690" cy="1496695"/>
            </a:xfrm>
            <a:custGeom>
              <a:avLst/>
              <a:gdLst/>
              <a:ahLst/>
              <a:cxnLst/>
              <a:rect l="l" t="t" r="r" b="b"/>
              <a:pathLst>
                <a:path w="1583689" h="1496695">
                  <a:moveTo>
                    <a:pt x="0" y="748284"/>
                  </a:moveTo>
                  <a:lnTo>
                    <a:pt x="395859" y="748284"/>
                  </a:lnTo>
                  <a:lnTo>
                    <a:pt x="395859" y="0"/>
                  </a:lnTo>
                  <a:lnTo>
                    <a:pt x="1187577" y="0"/>
                  </a:lnTo>
                  <a:lnTo>
                    <a:pt x="1187577" y="748284"/>
                  </a:lnTo>
                  <a:lnTo>
                    <a:pt x="1583436" y="748284"/>
                  </a:lnTo>
                  <a:lnTo>
                    <a:pt x="791718" y="1496568"/>
                  </a:lnTo>
                  <a:lnTo>
                    <a:pt x="0" y="748284"/>
                  </a:lnTo>
                  <a:close/>
                </a:path>
              </a:pathLst>
            </a:custGeom>
            <a:ln w="6096">
              <a:solidFill>
                <a:srgbClr val="ED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770396" y="2796432"/>
            <a:ext cx="317500" cy="9652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75"/>
              </a:lnSpc>
            </a:pPr>
            <a:r>
              <a:rPr sz="2000" b="1" spc="-290" dirty="0">
                <a:solidFill>
                  <a:srgbClr val="FF0000"/>
                </a:solidFill>
                <a:latin typeface="Arial"/>
                <a:cs typeface="Arial"/>
              </a:rPr>
              <a:t>MAĞDUR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441821" y="2590672"/>
            <a:ext cx="1591310" cy="1118870"/>
            <a:chOff x="6441821" y="2590672"/>
            <a:chExt cx="1591310" cy="111887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4996" y="2593847"/>
              <a:ext cx="1584960" cy="11125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444996" y="2593847"/>
              <a:ext cx="1584960" cy="1112520"/>
            </a:xfrm>
            <a:custGeom>
              <a:avLst/>
              <a:gdLst/>
              <a:ahLst/>
              <a:cxnLst/>
              <a:rect l="l" t="t" r="r" b="b"/>
              <a:pathLst>
                <a:path w="1584959" h="1112520">
                  <a:moveTo>
                    <a:pt x="0" y="556260"/>
                  </a:moveTo>
                  <a:lnTo>
                    <a:pt x="396240" y="556260"/>
                  </a:lnTo>
                  <a:lnTo>
                    <a:pt x="396240" y="0"/>
                  </a:lnTo>
                  <a:lnTo>
                    <a:pt x="1188720" y="0"/>
                  </a:lnTo>
                  <a:lnTo>
                    <a:pt x="1188720" y="556260"/>
                  </a:lnTo>
                  <a:lnTo>
                    <a:pt x="1584960" y="556260"/>
                  </a:lnTo>
                  <a:lnTo>
                    <a:pt x="792480" y="1112520"/>
                  </a:lnTo>
                  <a:lnTo>
                    <a:pt x="0" y="556260"/>
                  </a:lnTo>
                  <a:close/>
                </a:path>
              </a:pathLst>
            </a:custGeom>
            <a:ln w="6096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083318" y="2627721"/>
            <a:ext cx="317500" cy="7683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75"/>
              </a:lnSpc>
            </a:pPr>
            <a:r>
              <a:rPr sz="2000" b="1" spc="-280" dirty="0">
                <a:solidFill>
                  <a:srgbClr val="FF0000"/>
                </a:solidFill>
                <a:latin typeface="Arial"/>
                <a:cs typeface="Arial"/>
              </a:rPr>
              <a:t>ZORBA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246364" y="2409444"/>
            <a:ext cx="1590040" cy="1320165"/>
            <a:chOff x="8246364" y="2409444"/>
            <a:chExt cx="1590040" cy="132016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49412" y="2412492"/>
              <a:ext cx="1583436" cy="131368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249412" y="2412492"/>
              <a:ext cx="1583690" cy="1313815"/>
            </a:xfrm>
            <a:custGeom>
              <a:avLst/>
              <a:gdLst/>
              <a:ahLst/>
              <a:cxnLst/>
              <a:rect l="l" t="t" r="r" b="b"/>
              <a:pathLst>
                <a:path w="1583690" h="1313814">
                  <a:moveTo>
                    <a:pt x="0" y="656844"/>
                  </a:moveTo>
                  <a:lnTo>
                    <a:pt x="395859" y="656844"/>
                  </a:lnTo>
                  <a:lnTo>
                    <a:pt x="395859" y="0"/>
                  </a:lnTo>
                  <a:lnTo>
                    <a:pt x="1187577" y="0"/>
                  </a:lnTo>
                  <a:lnTo>
                    <a:pt x="1187577" y="656844"/>
                  </a:lnTo>
                  <a:lnTo>
                    <a:pt x="1583436" y="656844"/>
                  </a:lnTo>
                  <a:lnTo>
                    <a:pt x="791718" y="1313688"/>
                  </a:lnTo>
                  <a:lnTo>
                    <a:pt x="0" y="656844"/>
                  </a:lnTo>
                  <a:close/>
                </a:path>
              </a:pathLst>
            </a:custGeom>
            <a:ln w="6096">
              <a:solidFill>
                <a:srgbClr val="5B9A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887100" y="2477532"/>
            <a:ext cx="317500" cy="8597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75"/>
              </a:lnSpc>
            </a:pPr>
            <a:r>
              <a:rPr sz="2000" b="1" spc="-204" dirty="0">
                <a:solidFill>
                  <a:srgbClr val="FF0000"/>
                </a:solidFill>
                <a:latin typeface="Arial"/>
                <a:cs typeface="Arial"/>
              </a:rPr>
              <a:t>SEYİRCİ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2892" y="941019"/>
            <a:ext cx="54870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AKRAN</a:t>
            </a:r>
            <a:r>
              <a:rPr spc="-305" dirty="0"/>
              <a:t> </a:t>
            </a:r>
            <a:r>
              <a:rPr spc="-55" dirty="0"/>
              <a:t>ZORBALIĞI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145" y="1759736"/>
            <a:ext cx="7655559" cy="4115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43405">
              <a:lnSpc>
                <a:spcPct val="110000"/>
              </a:lnSpc>
              <a:spcBef>
                <a:spcPts val="100"/>
              </a:spcBef>
            </a:pPr>
            <a:r>
              <a:rPr sz="2800" b="1" spc="-345" dirty="0">
                <a:solidFill>
                  <a:srgbClr val="FF0000"/>
                </a:solidFill>
                <a:latin typeface="Arial"/>
                <a:cs typeface="Arial"/>
              </a:rPr>
              <a:t>ZORBALIK</a:t>
            </a:r>
            <a:r>
              <a:rPr sz="28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35" dirty="0">
                <a:solidFill>
                  <a:srgbClr val="FF0000"/>
                </a:solidFill>
                <a:latin typeface="Arial"/>
                <a:cs typeface="Arial"/>
              </a:rPr>
              <a:t>DAVRANIŞININ</a:t>
            </a:r>
            <a:r>
              <a:rPr sz="28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315" dirty="0">
                <a:solidFill>
                  <a:srgbClr val="FF0000"/>
                </a:solidFill>
                <a:latin typeface="Arial"/>
                <a:cs typeface="Arial"/>
              </a:rPr>
              <a:t>SONUÇLARI...</a:t>
            </a:r>
            <a:r>
              <a:rPr sz="2800" spc="-3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70" dirty="0">
                <a:solidFill>
                  <a:srgbClr val="006FC0"/>
                </a:solidFill>
                <a:latin typeface="Arial"/>
                <a:cs typeface="Arial"/>
              </a:rPr>
              <a:t>DAVRANIŞA</a:t>
            </a:r>
            <a:r>
              <a:rPr sz="2800" b="1" spc="-1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spc="-385" dirty="0">
                <a:solidFill>
                  <a:srgbClr val="006FC0"/>
                </a:solidFill>
                <a:latin typeface="Arial"/>
                <a:cs typeface="Arial"/>
              </a:rPr>
              <a:t>MARUZ</a:t>
            </a:r>
            <a:r>
              <a:rPr sz="28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375" dirty="0">
                <a:solidFill>
                  <a:srgbClr val="006FC0"/>
                </a:solidFill>
                <a:latin typeface="Arial"/>
                <a:cs typeface="Arial"/>
              </a:rPr>
              <a:t>KALAN</a:t>
            </a:r>
            <a:r>
              <a:rPr sz="28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370" dirty="0">
                <a:solidFill>
                  <a:srgbClr val="006FC0"/>
                </a:solidFill>
                <a:latin typeface="Arial"/>
                <a:cs typeface="Arial"/>
              </a:rPr>
              <a:t>ÇOCUKLAR:</a:t>
            </a:r>
            <a:endParaRPr sz="2800">
              <a:latin typeface="Arial"/>
              <a:cs typeface="Arial"/>
            </a:endParaRPr>
          </a:p>
          <a:p>
            <a:pPr marL="469900" marR="5080" indent="-457834">
              <a:lnSpc>
                <a:spcPts val="2690"/>
              </a:lnSpc>
              <a:spcBef>
                <a:spcPts val="975"/>
              </a:spcBef>
              <a:tabLst>
                <a:tab pos="46990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254" dirty="0">
                <a:latin typeface="Microsoft Sans Serif"/>
                <a:cs typeface="Microsoft Sans Serif"/>
              </a:rPr>
              <a:t>Benlik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00" dirty="0">
                <a:latin typeface="Microsoft Sans Serif"/>
                <a:cs typeface="Microsoft Sans Serif"/>
              </a:rPr>
              <a:t>saygısını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spc="-190" dirty="0">
                <a:latin typeface="Microsoft Sans Serif"/>
                <a:cs typeface="Microsoft Sans Serif"/>
              </a:rPr>
              <a:t>yitirirler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ve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305" dirty="0">
                <a:latin typeface="Microsoft Sans Serif"/>
                <a:cs typeface="Microsoft Sans Serif"/>
              </a:rPr>
              <a:t>bunu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29" dirty="0">
                <a:latin typeface="Microsoft Sans Serif"/>
                <a:cs typeface="Microsoft Sans Serif"/>
              </a:rPr>
              <a:t>geri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310" dirty="0">
                <a:latin typeface="Microsoft Sans Serif"/>
                <a:cs typeface="Microsoft Sans Serif"/>
              </a:rPr>
              <a:t>kazanmak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Microsoft Sans Serif"/>
                <a:cs typeface="Microsoft Sans Serif"/>
              </a:rPr>
              <a:t>yıllarca </a:t>
            </a:r>
            <a:r>
              <a:rPr sz="2800" spc="-130" dirty="0">
                <a:latin typeface="Microsoft Sans Serif"/>
                <a:cs typeface="Microsoft Sans Serif"/>
              </a:rPr>
              <a:t>sürebilir.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  <a:tabLst>
                <a:tab pos="46990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290" dirty="0">
                <a:latin typeface="Microsoft Sans Serif"/>
                <a:cs typeface="Microsoft Sans Serif"/>
              </a:rPr>
              <a:t>Kendine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ve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40" dirty="0">
                <a:latin typeface="Microsoft Sans Serif"/>
                <a:cs typeface="Microsoft Sans Serif"/>
              </a:rPr>
              <a:t>diğerlerine</a:t>
            </a:r>
            <a:r>
              <a:rPr sz="2800" spc="-55" dirty="0">
                <a:latin typeface="Microsoft Sans Serif"/>
                <a:cs typeface="Microsoft Sans Serif"/>
              </a:rPr>
              <a:t> </a:t>
            </a:r>
            <a:r>
              <a:rPr sz="2800" spc="-260" dirty="0">
                <a:latin typeface="Microsoft Sans Serif"/>
                <a:cs typeface="Microsoft Sans Serif"/>
              </a:rPr>
              <a:t>olan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Microsoft Sans Serif"/>
                <a:cs typeface="Microsoft Sans Serif"/>
              </a:rPr>
              <a:t>güvenini</a:t>
            </a:r>
            <a:r>
              <a:rPr sz="2800" spc="-75" dirty="0">
                <a:latin typeface="Microsoft Sans Serif"/>
                <a:cs typeface="Microsoft Sans Serif"/>
              </a:rPr>
              <a:t> </a:t>
            </a:r>
            <a:r>
              <a:rPr sz="2800" spc="-120" dirty="0">
                <a:latin typeface="Microsoft Sans Serif"/>
                <a:cs typeface="Microsoft Sans Serif"/>
              </a:rPr>
              <a:t>yitirebilirler.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  <a:tabLst>
                <a:tab pos="46990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254" dirty="0">
                <a:latin typeface="Microsoft Sans Serif"/>
                <a:cs typeface="Microsoft Sans Serif"/>
              </a:rPr>
              <a:t>Arkadaşlarından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spc="-240" dirty="0">
                <a:latin typeface="Microsoft Sans Serif"/>
                <a:cs typeface="Microsoft Sans Serif"/>
              </a:rPr>
              <a:t>soyutlanabilir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ve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15" dirty="0">
                <a:latin typeface="Microsoft Sans Serif"/>
                <a:cs typeface="Microsoft Sans Serif"/>
              </a:rPr>
              <a:t>yalnız</a:t>
            </a:r>
            <a:r>
              <a:rPr sz="2800" spc="-45" dirty="0">
                <a:latin typeface="Microsoft Sans Serif"/>
                <a:cs typeface="Microsoft Sans Serif"/>
              </a:rPr>
              <a:t> </a:t>
            </a:r>
            <a:r>
              <a:rPr sz="2800" spc="-125" dirty="0">
                <a:latin typeface="Microsoft Sans Serif"/>
                <a:cs typeface="Microsoft Sans Serif"/>
              </a:rPr>
              <a:t>kalabilirler.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  <a:tabLst>
                <a:tab pos="46990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295" dirty="0">
                <a:latin typeface="Microsoft Sans Serif"/>
                <a:cs typeface="Microsoft Sans Serif"/>
              </a:rPr>
              <a:t>Depresyona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30" dirty="0">
                <a:latin typeface="Microsoft Sans Serif"/>
                <a:cs typeface="Microsoft Sans Serif"/>
              </a:rPr>
              <a:t>girebilirler.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  <a:tabLst>
                <a:tab pos="46990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225" dirty="0">
                <a:latin typeface="Microsoft Sans Serif"/>
                <a:cs typeface="Microsoft Sans Serif"/>
              </a:rPr>
              <a:t>Devamsızlığı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spc="-210" dirty="0">
                <a:latin typeface="Microsoft Sans Serif"/>
                <a:cs typeface="Microsoft Sans Serif"/>
              </a:rPr>
              <a:t>artabilir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ya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00" dirty="0">
                <a:latin typeface="Microsoft Sans Serif"/>
                <a:cs typeface="Microsoft Sans Serif"/>
              </a:rPr>
              <a:t>da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60" dirty="0">
                <a:latin typeface="Microsoft Sans Serif"/>
                <a:cs typeface="Microsoft Sans Serif"/>
              </a:rPr>
              <a:t>okulu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35" dirty="0">
                <a:latin typeface="Microsoft Sans Serif"/>
                <a:cs typeface="Microsoft Sans Serif"/>
              </a:rPr>
              <a:t>terk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Microsoft Sans Serif"/>
                <a:cs typeface="Microsoft Sans Serif"/>
              </a:rPr>
              <a:t>edebilirler.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  <a:tabLst>
                <a:tab pos="46990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254" dirty="0">
                <a:latin typeface="Microsoft Sans Serif"/>
                <a:cs typeface="Microsoft Sans Serif"/>
              </a:rPr>
              <a:t>Öfkesini</a:t>
            </a:r>
            <a:r>
              <a:rPr sz="2800" spc="-65" dirty="0">
                <a:latin typeface="Microsoft Sans Serif"/>
                <a:cs typeface="Microsoft Sans Serif"/>
              </a:rPr>
              <a:t> </a:t>
            </a:r>
            <a:r>
              <a:rPr sz="2800" spc="-290" dirty="0">
                <a:latin typeface="Microsoft Sans Serif"/>
                <a:cs typeface="Microsoft Sans Serif"/>
              </a:rPr>
              <a:t>başka</a:t>
            </a:r>
            <a:r>
              <a:rPr sz="2800" spc="-80" dirty="0">
                <a:latin typeface="Microsoft Sans Serif"/>
                <a:cs typeface="Microsoft Sans Serif"/>
              </a:rPr>
              <a:t> </a:t>
            </a:r>
            <a:r>
              <a:rPr sz="2800" spc="-260" dirty="0">
                <a:latin typeface="Microsoft Sans Serif"/>
                <a:cs typeface="Microsoft Sans Serif"/>
              </a:rPr>
              <a:t>çocuklara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spc="-165" dirty="0">
                <a:latin typeface="Microsoft Sans Serif"/>
                <a:cs typeface="Microsoft Sans Serif"/>
              </a:rPr>
              <a:t>yönlendirebilirler.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31480" y="3369564"/>
            <a:ext cx="3855720" cy="28666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AKRAN</a:t>
            </a:r>
            <a:r>
              <a:rPr spc="-305" dirty="0"/>
              <a:t> </a:t>
            </a:r>
            <a:r>
              <a:rPr spc="-55" dirty="0"/>
              <a:t>ZORBALIĞI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145" y="1819401"/>
            <a:ext cx="39300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50" dirty="0">
                <a:solidFill>
                  <a:srgbClr val="FF0000"/>
                </a:solidFill>
                <a:latin typeface="Arial"/>
                <a:cs typeface="Arial"/>
              </a:rPr>
              <a:t>AKRAN</a:t>
            </a:r>
            <a:r>
              <a:rPr sz="4000" b="1" spc="-2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1" spc="-480" dirty="0">
                <a:solidFill>
                  <a:srgbClr val="FF0000"/>
                </a:solidFill>
                <a:latin typeface="Arial"/>
                <a:cs typeface="Arial"/>
              </a:rPr>
              <a:t>ZORBALIĞI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4267" y="2694432"/>
            <a:ext cx="7903464" cy="354177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2892" y="941019"/>
            <a:ext cx="54870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AKRAN</a:t>
            </a:r>
            <a:r>
              <a:rPr spc="-305" dirty="0"/>
              <a:t> </a:t>
            </a:r>
            <a:r>
              <a:rPr spc="-55" dirty="0"/>
              <a:t>ZORBALIĞI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145" y="1760116"/>
            <a:ext cx="7656830" cy="373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93444" algn="just">
              <a:lnSpc>
                <a:spcPct val="120000"/>
              </a:lnSpc>
              <a:spcBef>
                <a:spcPts val="95"/>
              </a:spcBef>
            </a:pPr>
            <a:r>
              <a:rPr sz="2800" b="1" spc="-375" dirty="0">
                <a:solidFill>
                  <a:srgbClr val="FF0000"/>
                </a:solidFill>
                <a:latin typeface="Arial"/>
                <a:cs typeface="Arial"/>
              </a:rPr>
              <a:t>ZORBALIK</a:t>
            </a:r>
            <a:r>
              <a:rPr sz="2800" spc="2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60" dirty="0">
                <a:solidFill>
                  <a:srgbClr val="FF0000"/>
                </a:solidFill>
                <a:latin typeface="Arial"/>
                <a:cs typeface="Arial"/>
              </a:rPr>
              <a:t>DAVRANIŞININ</a:t>
            </a:r>
            <a:r>
              <a:rPr sz="2800" b="1" spc="2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315" dirty="0">
                <a:solidFill>
                  <a:srgbClr val="FF0000"/>
                </a:solidFill>
                <a:latin typeface="Arial"/>
                <a:cs typeface="Arial"/>
              </a:rPr>
              <a:t>SONUÇLARI...</a:t>
            </a:r>
            <a:r>
              <a:rPr sz="2800" spc="-3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45" dirty="0">
                <a:solidFill>
                  <a:srgbClr val="006FC0"/>
                </a:solidFill>
                <a:latin typeface="Arial"/>
                <a:cs typeface="Arial"/>
              </a:rPr>
              <a:t>ZORBALIK</a:t>
            </a:r>
            <a:r>
              <a:rPr sz="28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345" dirty="0">
                <a:solidFill>
                  <a:srgbClr val="006FC0"/>
                </a:solidFill>
                <a:latin typeface="Arial"/>
                <a:cs typeface="Arial"/>
              </a:rPr>
              <a:t>DAVRANIŞI</a:t>
            </a:r>
            <a:r>
              <a:rPr sz="2800" b="1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spc="-360" dirty="0">
                <a:solidFill>
                  <a:srgbClr val="006FC0"/>
                </a:solidFill>
                <a:latin typeface="Arial"/>
                <a:cs typeface="Arial"/>
              </a:rPr>
              <a:t>GÖSTEREN</a:t>
            </a:r>
            <a:r>
              <a:rPr sz="2800" b="1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spc="-370" dirty="0">
                <a:solidFill>
                  <a:srgbClr val="006FC0"/>
                </a:solidFill>
                <a:latin typeface="Arial"/>
                <a:cs typeface="Arial"/>
              </a:rPr>
              <a:t>ÇOCUKLAR:</a:t>
            </a:r>
            <a:endParaRPr sz="2800">
              <a:latin typeface="Arial"/>
              <a:cs typeface="Arial"/>
            </a:endParaRPr>
          </a:p>
          <a:p>
            <a:pPr marL="469900" marR="5080" indent="-457834" algn="just">
              <a:lnSpc>
                <a:spcPts val="3020"/>
              </a:lnSpc>
              <a:spcBef>
                <a:spcPts val="1045"/>
              </a:spcBef>
            </a:pPr>
            <a:r>
              <a:rPr sz="2800" spc="-39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spc="5" dirty="0">
                <a:solidFill>
                  <a:srgbClr val="6F2F9F"/>
                </a:solidFill>
                <a:latin typeface="Microsoft Sans Serif"/>
                <a:cs typeface="Microsoft Sans Serif"/>
              </a:rPr>
              <a:t>  </a:t>
            </a:r>
            <a:r>
              <a:rPr sz="2800" spc="-290" dirty="0">
                <a:latin typeface="Microsoft Sans Serif"/>
                <a:cs typeface="Microsoft Sans Serif"/>
              </a:rPr>
              <a:t>Yardım</a:t>
            </a:r>
            <a:r>
              <a:rPr sz="2800" spc="140" dirty="0">
                <a:latin typeface="Microsoft Sans Serif"/>
                <a:cs typeface="Microsoft Sans Serif"/>
              </a:rPr>
              <a:t>  </a:t>
            </a:r>
            <a:r>
              <a:rPr sz="2800" spc="-275" dirty="0">
                <a:latin typeface="Microsoft Sans Serif"/>
                <a:cs typeface="Microsoft Sans Serif"/>
              </a:rPr>
              <a:t>edilmezse</a:t>
            </a:r>
            <a:r>
              <a:rPr sz="2800" spc="1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Microsoft Sans Serif"/>
                <a:cs typeface="Microsoft Sans Serif"/>
              </a:rPr>
              <a:t>ileriki</a:t>
            </a:r>
            <a:r>
              <a:rPr sz="2800" spc="18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Microsoft Sans Serif"/>
                <a:cs typeface="Microsoft Sans Serif"/>
              </a:rPr>
              <a:t>yıllarda</a:t>
            </a:r>
            <a:r>
              <a:rPr sz="2800" spc="140" dirty="0">
                <a:latin typeface="Microsoft Sans Serif"/>
                <a:cs typeface="Microsoft Sans Serif"/>
              </a:rPr>
              <a:t>  </a:t>
            </a:r>
            <a:r>
              <a:rPr sz="2800" spc="-300" dirty="0">
                <a:latin typeface="Microsoft Sans Serif"/>
                <a:cs typeface="Microsoft Sans Serif"/>
              </a:rPr>
              <a:t>da</a:t>
            </a:r>
            <a:r>
              <a:rPr sz="2800" spc="185" dirty="0">
                <a:latin typeface="Times New Roman"/>
                <a:cs typeface="Times New Roman"/>
              </a:rPr>
              <a:t>  </a:t>
            </a:r>
            <a:r>
              <a:rPr sz="2800" spc="-200" dirty="0">
                <a:latin typeface="Microsoft Sans Serif"/>
                <a:cs typeface="Microsoft Sans Serif"/>
              </a:rPr>
              <a:t>başkalarının </a:t>
            </a:r>
            <a:r>
              <a:rPr sz="2800" spc="-245" dirty="0">
                <a:latin typeface="Microsoft Sans Serif"/>
                <a:cs typeface="Microsoft Sans Serif"/>
              </a:rPr>
              <a:t>üzerindeki</a:t>
            </a:r>
            <a:r>
              <a:rPr sz="2800" spc="120" dirty="0">
                <a:latin typeface="Microsoft Sans Serif"/>
                <a:cs typeface="Microsoft Sans Serif"/>
              </a:rPr>
              <a:t> </a:t>
            </a:r>
            <a:r>
              <a:rPr sz="2800" spc="-220" dirty="0">
                <a:latin typeface="Microsoft Sans Serif"/>
                <a:cs typeface="Microsoft Sans Serif"/>
              </a:rPr>
              <a:t>güçlerini</a:t>
            </a:r>
            <a:r>
              <a:rPr sz="2800" spc="125" dirty="0">
                <a:latin typeface="Microsoft Sans Serif"/>
                <a:cs typeface="Microsoft Sans Serif"/>
              </a:rPr>
              <a:t> </a:t>
            </a:r>
            <a:r>
              <a:rPr sz="2800" spc="-265" dirty="0">
                <a:latin typeface="Microsoft Sans Serif"/>
                <a:cs typeface="Microsoft Sans Serif"/>
              </a:rPr>
              <a:t>kötüye</a:t>
            </a:r>
            <a:r>
              <a:rPr sz="2800" spc="110" dirty="0">
                <a:latin typeface="Microsoft Sans Serif"/>
                <a:cs typeface="Microsoft Sans Serif"/>
              </a:rPr>
              <a:t> </a:t>
            </a:r>
            <a:r>
              <a:rPr sz="2800" spc="-275" dirty="0">
                <a:latin typeface="Microsoft Sans Serif"/>
                <a:cs typeface="Microsoft Sans Serif"/>
              </a:rPr>
              <a:t>kullanmaya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325" dirty="0">
                <a:latin typeface="Microsoft Sans Serif"/>
                <a:cs typeface="Microsoft Sans Serif"/>
              </a:rPr>
              <a:t>devam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Microsoft Sans Serif"/>
                <a:cs typeface="Microsoft Sans Serif"/>
              </a:rPr>
              <a:t>eder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305" dirty="0">
                <a:latin typeface="Microsoft Sans Serif"/>
                <a:cs typeface="Microsoft Sans Serif"/>
              </a:rPr>
              <a:t>ve</a:t>
            </a:r>
            <a:r>
              <a:rPr sz="2800" spc="-305" dirty="0">
                <a:latin typeface="Times New Roman"/>
                <a:cs typeface="Times New Roman"/>
              </a:rPr>
              <a:t> </a:t>
            </a:r>
            <a:r>
              <a:rPr sz="2800" spc="-229" dirty="0">
                <a:latin typeface="Microsoft Sans Serif"/>
                <a:cs typeface="Microsoft Sans Serif"/>
              </a:rPr>
              <a:t>başkaları</a:t>
            </a:r>
            <a:r>
              <a:rPr sz="2800" spc="-75" dirty="0">
                <a:latin typeface="Microsoft Sans Serif"/>
                <a:cs typeface="Microsoft Sans Serif"/>
              </a:rPr>
              <a:t> </a:t>
            </a:r>
            <a:r>
              <a:rPr sz="2800" spc="-215" dirty="0">
                <a:latin typeface="Microsoft Sans Serif"/>
                <a:cs typeface="Microsoft Sans Serif"/>
              </a:rPr>
              <a:t>için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spc="-204" dirty="0">
                <a:latin typeface="Microsoft Sans Serif"/>
                <a:cs typeface="Microsoft Sans Serif"/>
              </a:rPr>
              <a:t>bir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29" dirty="0">
                <a:latin typeface="Microsoft Sans Serif"/>
                <a:cs typeface="Microsoft Sans Serif"/>
              </a:rPr>
              <a:t>tehdit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5" dirty="0">
                <a:latin typeface="Microsoft Sans Serif"/>
                <a:cs typeface="Microsoft Sans Serif"/>
              </a:rPr>
              <a:t>oluşturabilirler.</a:t>
            </a:r>
            <a:endParaRPr sz="28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630"/>
              </a:spcBef>
            </a:pPr>
            <a:r>
              <a:rPr sz="2800" spc="-39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spc="250" dirty="0">
                <a:solidFill>
                  <a:srgbClr val="6F2F9F"/>
                </a:solidFill>
                <a:latin typeface="Microsoft Sans Serif"/>
                <a:cs typeface="Microsoft Sans Serif"/>
              </a:rPr>
              <a:t>  </a:t>
            </a:r>
            <a:r>
              <a:rPr sz="2800" spc="-245" dirty="0">
                <a:latin typeface="Microsoft Sans Serif"/>
                <a:cs typeface="Microsoft Sans Serif"/>
              </a:rPr>
              <a:t>Soyutlanabilir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ve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15" dirty="0">
                <a:latin typeface="Microsoft Sans Serif"/>
                <a:cs typeface="Microsoft Sans Serif"/>
              </a:rPr>
              <a:t>yalnız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spc="-130" dirty="0">
                <a:latin typeface="Microsoft Sans Serif"/>
                <a:cs typeface="Microsoft Sans Serif"/>
              </a:rPr>
              <a:t>kalabilirler.</a:t>
            </a:r>
            <a:endParaRPr sz="2800">
              <a:latin typeface="Microsoft Sans Serif"/>
              <a:cs typeface="Microsoft Sans Serif"/>
            </a:endParaRPr>
          </a:p>
          <a:p>
            <a:pPr marL="469900" marR="7620" indent="-457834" algn="just">
              <a:lnSpc>
                <a:spcPts val="3020"/>
              </a:lnSpc>
              <a:spcBef>
                <a:spcPts val="1045"/>
              </a:spcBef>
            </a:pPr>
            <a:r>
              <a:rPr sz="2800" spc="-39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spc="204" dirty="0">
                <a:solidFill>
                  <a:srgbClr val="6F2F9F"/>
                </a:solidFill>
                <a:latin typeface="Microsoft Sans Serif"/>
                <a:cs typeface="Microsoft Sans Serif"/>
              </a:rPr>
              <a:t> </a:t>
            </a:r>
            <a:r>
              <a:rPr sz="2800" spc="-110" dirty="0">
                <a:latin typeface="Microsoft Sans Serif"/>
                <a:cs typeface="Microsoft Sans Serif"/>
              </a:rPr>
              <a:t>Başkalarıyla</a:t>
            </a:r>
            <a:r>
              <a:rPr sz="2800" spc="90" dirty="0">
                <a:latin typeface="Microsoft Sans Serif"/>
                <a:cs typeface="Microsoft Sans Serif"/>
              </a:rPr>
              <a:t> </a:t>
            </a:r>
            <a:r>
              <a:rPr sz="2800" spc="-70" dirty="0">
                <a:latin typeface="Microsoft Sans Serif"/>
                <a:cs typeface="Microsoft Sans Serif"/>
              </a:rPr>
              <a:t>işbirliğinin</a:t>
            </a:r>
            <a:r>
              <a:rPr sz="2800" spc="2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yarattığı</a:t>
            </a:r>
            <a:r>
              <a:rPr sz="2800" spc="215" dirty="0">
                <a:latin typeface="Microsoft Sans Serif"/>
                <a:cs typeface="Microsoft Sans Serif"/>
              </a:rPr>
              <a:t> </a:t>
            </a:r>
            <a:r>
              <a:rPr sz="2800" spc="-65" dirty="0">
                <a:latin typeface="Microsoft Sans Serif"/>
                <a:cs typeface="Microsoft Sans Serif"/>
              </a:rPr>
              <a:t>mutluluk,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305" dirty="0">
                <a:latin typeface="Microsoft Sans Serif"/>
                <a:cs typeface="Microsoft Sans Serif"/>
              </a:rPr>
              <a:t>manevi</a:t>
            </a:r>
            <a:r>
              <a:rPr sz="2800" spc="-305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Microsoft Sans Serif"/>
                <a:cs typeface="Microsoft Sans Serif"/>
              </a:rPr>
              <a:t>tatmin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20" dirty="0">
                <a:latin typeface="Microsoft Sans Serif"/>
                <a:cs typeface="Microsoft Sans Serif"/>
              </a:rPr>
              <a:t>gibi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70" dirty="0">
                <a:latin typeface="Microsoft Sans Serif"/>
                <a:cs typeface="Microsoft Sans Serif"/>
              </a:rPr>
              <a:t>olumlu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Microsoft Sans Serif"/>
                <a:cs typeface="Microsoft Sans Serif"/>
              </a:rPr>
              <a:t>duygulardan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85" dirty="0">
                <a:latin typeface="Microsoft Sans Serif"/>
                <a:cs typeface="Microsoft Sans Serif"/>
              </a:rPr>
              <a:t>yoksun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20" dirty="0">
                <a:latin typeface="Microsoft Sans Serif"/>
                <a:cs typeface="Microsoft Sans Serif"/>
              </a:rPr>
              <a:t>kalabilirler.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1811" y="2694431"/>
            <a:ext cx="3485388" cy="351791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AKRAN</a:t>
            </a:r>
            <a:r>
              <a:rPr spc="-305" dirty="0"/>
              <a:t> </a:t>
            </a:r>
            <a:r>
              <a:rPr spc="-55" dirty="0"/>
              <a:t>ZORBALIĞI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40574" y="2357450"/>
            <a:ext cx="8515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400" dirty="0">
                <a:solidFill>
                  <a:srgbClr val="006FC0"/>
                </a:solidFill>
                <a:latin typeface="Arial"/>
                <a:cs typeface="Arial"/>
              </a:rPr>
              <a:t>OLAN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5145" y="1760116"/>
            <a:ext cx="5759450" cy="143383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spc="-345" dirty="0">
                <a:solidFill>
                  <a:srgbClr val="FF0000"/>
                </a:solidFill>
                <a:latin typeface="Arial"/>
                <a:cs typeface="Arial"/>
              </a:rPr>
              <a:t>ZORBALIK</a:t>
            </a:r>
            <a:r>
              <a:rPr sz="28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35" dirty="0">
                <a:solidFill>
                  <a:srgbClr val="FF0000"/>
                </a:solidFill>
                <a:latin typeface="Arial"/>
                <a:cs typeface="Arial"/>
              </a:rPr>
              <a:t>DAVRANIŞININ</a:t>
            </a:r>
            <a:r>
              <a:rPr sz="28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315" dirty="0">
                <a:solidFill>
                  <a:srgbClr val="FF0000"/>
                </a:solidFill>
                <a:latin typeface="Arial"/>
                <a:cs typeface="Arial"/>
              </a:rPr>
              <a:t>SONUÇLARI...</a:t>
            </a:r>
            <a:endParaRPr sz="2800">
              <a:latin typeface="Arial"/>
              <a:cs typeface="Arial"/>
            </a:endParaRPr>
          </a:p>
          <a:p>
            <a:pPr marL="12700" marR="182245">
              <a:lnSpc>
                <a:spcPts val="3030"/>
              </a:lnSpc>
              <a:spcBef>
                <a:spcPts val="1045"/>
              </a:spcBef>
              <a:tabLst>
                <a:tab pos="1807845" algn="l"/>
                <a:tab pos="4694555" algn="l"/>
              </a:tabLst>
            </a:pPr>
            <a:r>
              <a:rPr sz="2800" b="1" spc="-360" dirty="0">
                <a:solidFill>
                  <a:srgbClr val="006FC0"/>
                </a:solidFill>
                <a:latin typeface="Arial"/>
                <a:cs typeface="Arial"/>
              </a:rPr>
              <a:t>ZORBALIK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2800" b="1" spc="-360" dirty="0">
                <a:solidFill>
                  <a:srgbClr val="006FC0"/>
                </a:solidFill>
                <a:latin typeface="Arial"/>
                <a:cs typeface="Arial"/>
              </a:rPr>
              <a:t>DAVRANIŞLARINA</a:t>
            </a:r>
            <a:r>
              <a:rPr sz="2800" b="1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sz="2800" b="1" spc="-330" dirty="0">
                <a:solidFill>
                  <a:srgbClr val="006FC0"/>
                </a:solidFill>
                <a:latin typeface="Arial"/>
                <a:cs typeface="Arial"/>
              </a:rPr>
              <a:t>ŞAHİT </a:t>
            </a:r>
            <a:r>
              <a:rPr sz="2800" b="1" spc="-370" dirty="0">
                <a:solidFill>
                  <a:srgbClr val="006FC0"/>
                </a:solidFill>
                <a:latin typeface="Arial"/>
                <a:cs typeface="Arial"/>
              </a:rPr>
              <a:t>ÇOCUKLAR: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5145" y="3168544"/>
            <a:ext cx="6697980" cy="232537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55"/>
              </a:spcBef>
            </a:pPr>
            <a:r>
              <a:rPr sz="2800" spc="-39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spc="250" dirty="0">
                <a:solidFill>
                  <a:srgbClr val="6F2F9F"/>
                </a:solidFill>
                <a:latin typeface="Microsoft Sans Serif"/>
                <a:cs typeface="Microsoft Sans Serif"/>
              </a:rPr>
              <a:t>  </a:t>
            </a:r>
            <a:r>
              <a:rPr sz="2800" spc="-245" dirty="0">
                <a:latin typeface="Microsoft Sans Serif"/>
                <a:cs typeface="Microsoft Sans Serif"/>
              </a:rPr>
              <a:t>Kendilerini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300" dirty="0">
                <a:latin typeface="Microsoft Sans Serif"/>
                <a:cs typeface="Microsoft Sans Serif"/>
              </a:rPr>
              <a:t>güvende</a:t>
            </a:r>
            <a:r>
              <a:rPr sz="2800" spc="-75" dirty="0">
                <a:latin typeface="Microsoft Sans Serif"/>
                <a:cs typeface="Microsoft Sans Serif"/>
              </a:rPr>
              <a:t> </a:t>
            </a:r>
            <a:r>
              <a:rPr sz="2800" spc="-180" dirty="0">
                <a:latin typeface="Microsoft Sans Serif"/>
                <a:cs typeface="Microsoft Sans Serif"/>
              </a:rPr>
              <a:t>hissetmeyebilirler.</a:t>
            </a:r>
            <a:endParaRPr sz="28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660"/>
              </a:spcBef>
            </a:pPr>
            <a:r>
              <a:rPr sz="2800" spc="-39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spc="235" dirty="0">
                <a:solidFill>
                  <a:srgbClr val="6F2F9F"/>
                </a:solidFill>
                <a:latin typeface="Microsoft Sans Serif"/>
                <a:cs typeface="Microsoft Sans Serif"/>
              </a:rPr>
              <a:t>  </a:t>
            </a:r>
            <a:r>
              <a:rPr sz="2800" spc="-245" dirty="0">
                <a:latin typeface="Microsoft Sans Serif"/>
                <a:cs typeface="Microsoft Sans Serif"/>
              </a:rPr>
              <a:t>Sürekli</a:t>
            </a:r>
            <a:r>
              <a:rPr sz="2800" spc="-65" dirty="0">
                <a:latin typeface="Microsoft Sans Serif"/>
                <a:cs typeface="Microsoft Sans Serif"/>
              </a:rPr>
              <a:t> </a:t>
            </a:r>
            <a:r>
              <a:rPr sz="2800" spc="-315" dirty="0">
                <a:latin typeface="Microsoft Sans Serif"/>
                <a:cs typeface="Microsoft Sans Serif"/>
              </a:rPr>
              <a:t>savunma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10" dirty="0">
                <a:latin typeface="Microsoft Sans Serif"/>
                <a:cs typeface="Microsoft Sans Serif"/>
              </a:rPr>
              <a:t>durumunda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Microsoft Sans Serif"/>
                <a:cs typeface="Microsoft Sans Serif"/>
              </a:rPr>
              <a:t>kalırlar.</a:t>
            </a:r>
            <a:endParaRPr sz="2800">
              <a:latin typeface="Microsoft Sans Serif"/>
              <a:cs typeface="Microsoft Sans Serif"/>
            </a:endParaRPr>
          </a:p>
          <a:p>
            <a:pPr marL="469900" marR="5080" indent="-457834" algn="just">
              <a:lnSpc>
                <a:spcPts val="3020"/>
              </a:lnSpc>
              <a:spcBef>
                <a:spcPts val="1050"/>
              </a:spcBef>
            </a:pPr>
            <a:r>
              <a:rPr sz="2800" spc="-39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spc="30" dirty="0">
                <a:solidFill>
                  <a:srgbClr val="6F2F9F"/>
                </a:solidFill>
                <a:latin typeface="Microsoft Sans Serif"/>
                <a:cs typeface="Microsoft Sans Serif"/>
              </a:rPr>
              <a:t>  </a:t>
            </a:r>
            <a:r>
              <a:rPr sz="2800" spc="-190" dirty="0">
                <a:latin typeface="Microsoft Sans Serif"/>
                <a:cs typeface="Microsoft Sans Serif"/>
              </a:rPr>
              <a:t>Etraflarında</a:t>
            </a:r>
            <a:r>
              <a:rPr sz="2800" spc="190" dirty="0">
                <a:latin typeface="Microsoft Sans Serif"/>
                <a:cs typeface="Microsoft Sans Serif"/>
              </a:rPr>
              <a:t> </a:t>
            </a:r>
            <a:r>
              <a:rPr sz="2800" spc="-260" dirty="0">
                <a:latin typeface="Microsoft Sans Serif"/>
                <a:cs typeface="Microsoft Sans Serif"/>
              </a:rPr>
              <a:t>olup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Microsoft Sans Serif"/>
                <a:cs typeface="Microsoft Sans Serif"/>
              </a:rPr>
              <a:t>biten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175" dirty="0">
                <a:latin typeface="Microsoft Sans Serif"/>
                <a:cs typeface="Microsoft Sans Serif"/>
              </a:rPr>
              <a:t>şiddet</a:t>
            </a:r>
            <a:r>
              <a:rPr sz="2800" spc="170" dirty="0">
                <a:latin typeface="Microsoft Sans Serif"/>
                <a:cs typeface="Microsoft Sans Serif"/>
              </a:rPr>
              <a:t> </a:t>
            </a:r>
            <a:r>
              <a:rPr sz="2800" spc="-215" dirty="0">
                <a:latin typeface="Microsoft Sans Serif"/>
                <a:cs typeface="Microsoft Sans Serif"/>
              </a:rPr>
              <a:t>davranışlarından </a:t>
            </a:r>
            <a:r>
              <a:rPr sz="2800" spc="-60" dirty="0">
                <a:latin typeface="Microsoft Sans Serif"/>
                <a:cs typeface="Microsoft Sans Serif"/>
              </a:rPr>
              <a:t>dolayı</a:t>
            </a:r>
            <a:r>
              <a:rPr sz="2800" spc="400" dirty="0">
                <a:latin typeface="Microsoft Sans Serif"/>
                <a:cs typeface="Microsoft Sans Serif"/>
              </a:rPr>
              <a:t> </a:t>
            </a:r>
            <a:r>
              <a:rPr sz="2800" spc="-260" dirty="0">
                <a:latin typeface="Microsoft Sans Serif"/>
                <a:cs typeface="Microsoft Sans Serif"/>
              </a:rPr>
              <a:t>mutsuzluk,</a:t>
            </a:r>
            <a:r>
              <a:rPr sz="2800" spc="440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Microsoft Sans Serif"/>
                <a:cs typeface="Microsoft Sans Serif"/>
              </a:rPr>
              <a:t>üzüntü,</a:t>
            </a:r>
            <a:r>
              <a:rPr sz="2800" spc="395" dirty="0">
                <a:latin typeface="Microsoft Sans Serif"/>
                <a:cs typeface="Microsoft Sans Serif"/>
              </a:rPr>
              <a:t> </a:t>
            </a:r>
            <a:r>
              <a:rPr sz="2800" spc="-80" dirty="0">
                <a:latin typeface="Microsoft Sans Serif"/>
                <a:cs typeface="Microsoft Sans Serif"/>
              </a:rPr>
              <a:t>korku,</a:t>
            </a:r>
            <a:r>
              <a:rPr sz="2800" spc="434" dirty="0">
                <a:latin typeface="Times New Roman"/>
                <a:cs typeface="Times New Roman"/>
              </a:rPr>
              <a:t> </a:t>
            </a:r>
            <a:r>
              <a:rPr sz="2800" spc="-285" dirty="0">
                <a:latin typeface="Microsoft Sans Serif"/>
                <a:cs typeface="Microsoft Sans Serif"/>
              </a:rPr>
              <a:t>umutsuzluk</a:t>
            </a:r>
            <a:r>
              <a:rPr sz="2800" spc="-285" dirty="0">
                <a:latin typeface="Times New Roman"/>
                <a:cs typeface="Times New Roman"/>
              </a:rPr>
              <a:t> </a:t>
            </a:r>
            <a:r>
              <a:rPr sz="2800" spc="-220" dirty="0">
                <a:latin typeface="Microsoft Sans Serif"/>
                <a:cs typeface="Microsoft Sans Serif"/>
              </a:rPr>
              <a:t>gibi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90" dirty="0">
                <a:latin typeface="Microsoft Sans Serif"/>
                <a:cs typeface="Microsoft Sans Serif"/>
              </a:rPr>
              <a:t>olumsuz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270" dirty="0">
                <a:latin typeface="Microsoft Sans Serif"/>
                <a:cs typeface="Microsoft Sans Serif"/>
              </a:rPr>
              <a:t>duygulara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65" dirty="0">
                <a:latin typeface="Microsoft Sans Serif"/>
                <a:cs typeface="Microsoft Sans Serif"/>
              </a:rPr>
              <a:t>sahip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14" dirty="0">
                <a:latin typeface="Microsoft Sans Serif"/>
                <a:cs typeface="Microsoft Sans Serif"/>
              </a:rPr>
              <a:t>olabilirler.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52816" y="2241804"/>
            <a:ext cx="3232404" cy="399440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2892" y="941019"/>
            <a:ext cx="54870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AKRAN</a:t>
            </a:r>
            <a:r>
              <a:rPr spc="-305" dirty="0"/>
              <a:t> </a:t>
            </a:r>
            <a:r>
              <a:rPr spc="-55" dirty="0"/>
              <a:t>ZORBALIĞI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145" y="1761638"/>
            <a:ext cx="6106795" cy="258318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55"/>
              </a:spcBef>
            </a:pPr>
            <a:r>
              <a:rPr sz="2800" b="1" spc="-310" dirty="0">
                <a:solidFill>
                  <a:srgbClr val="FF0000"/>
                </a:solidFill>
                <a:latin typeface="Arial"/>
                <a:cs typeface="Arial"/>
              </a:rPr>
              <a:t>PEKİ</a:t>
            </a:r>
            <a:r>
              <a:rPr sz="28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330" dirty="0">
                <a:solidFill>
                  <a:srgbClr val="FF0000"/>
                </a:solidFill>
                <a:latin typeface="Arial"/>
                <a:cs typeface="Arial"/>
              </a:rPr>
              <a:t>SİBER</a:t>
            </a:r>
            <a:r>
              <a:rPr sz="28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345" dirty="0">
                <a:solidFill>
                  <a:srgbClr val="FF0000"/>
                </a:solidFill>
                <a:latin typeface="Arial"/>
                <a:cs typeface="Arial"/>
              </a:rPr>
              <a:t>ZORBALIK</a:t>
            </a:r>
            <a:r>
              <a:rPr sz="28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3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r>
              <a:rPr sz="28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...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90000"/>
              </a:lnSpc>
              <a:spcBef>
                <a:spcPts val="994"/>
              </a:spcBef>
            </a:pPr>
            <a:r>
              <a:rPr sz="2800" spc="-254" dirty="0">
                <a:latin typeface="Microsoft Sans Serif"/>
                <a:cs typeface="Microsoft Sans Serif"/>
              </a:rPr>
              <a:t>Siber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25" dirty="0">
                <a:latin typeface="Microsoft Sans Serif"/>
                <a:cs typeface="Microsoft Sans Serif"/>
              </a:rPr>
              <a:t>zorbalık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305" dirty="0">
                <a:latin typeface="Microsoft Sans Serif"/>
                <a:cs typeface="Microsoft Sans Serif"/>
              </a:rPr>
              <a:t>ya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345" dirty="0">
                <a:latin typeface="Microsoft Sans Serif"/>
                <a:cs typeface="Microsoft Sans Serif"/>
              </a:rPr>
              <a:t>da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spc="-260" dirty="0">
                <a:latin typeface="Microsoft Sans Serif"/>
                <a:cs typeface="Microsoft Sans Serif"/>
              </a:rPr>
              <a:t>sanal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215" dirty="0">
                <a:latin typeface="Microsoft Sans Serif"/>
                <a:cs typeface="Microsoft Sans Serif"/>
              </a:rPr>
              <a:t>zorbalık,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spc="-235" dirty="0">
                <a:latin typeface="Microsoft Sans Serif"/>
                <a:cs typeface="Microsoft Sans Serif"/>
              </a:rPr>
              <a:t>birey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310" dirty="0">
                <a:latin typeface="Microsoft Sans Serif"/>
                <a:cs typeface="Microsoft Sans Serif"/>
              </a:rPr>
              <a:t>veya</a:t>
            </a:r>
            <a:r>
              <a:rPr sz="2800" spc="-310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Microsoft Sans Serif"/>
                <a:cs typeface="Microsoft Sans Serif"/>
              </a:rPr>
              <a:t>grup</a:t>
            </a:r>
            <a:r>
              <a:rPr sz="2800" spc="375" dirty="0">
                <a:latin typeface="Times New Roman"/>
                <a:cs typeface="Times New Roman"/>
              </a:rPr>
              <a:t> </a:t>
            </a:r>
            <a:r>
              <a:rPr sz="2800" spc="-145" dirty="0">
                <a:latin typeface="Microsoft Sans Serif"/>
                <a:cs typeface="Microsoft Sans Serif"/>
              </a:rPr>
              <a:t>tarafından</a:t>
            </a:r>
            <a:r>
              <a:rPr sz="2800" spc="335" dirty="0">
                <a:latin typeface="Microsoft Sans Serif"/>
                <a:cs typeface="Microsoft Sans Serif"/>
              </a:rPr>
              <a:t> </a:t>
            </a:r>
            <a:r>
              <a:rPr sz="2800" spc="-155" dirty="0">
                <a:latin typeface="Microsoft Sans Serif"/>
                <a:cs typeface="Microsoft Sans Serif"/>
              </a:rPr>
              <a:t>diğerlerine,</a:t>
            </a:r>
            <a:r>
              <a:rPr sz="2800" spc="3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bilgi</a:t>
            </a:r>
            <a:r>
              <a:rPr sz="2800" spc="385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ve</a:t>
            </a:r>
            <a:r>
              <a:rPr sz="2800" spc="385" dirty="0">
                <a:latin typeface="Times New Roman"/>
                <a:cs typeface="Times New Roman"/>
              </a:rPr>
              <a:t> </a:t>
            </a:r>
            <a:r>
              <a:rPr sz="2800" spc="-170" dirty="0">
                <a:latin typeface="Microsoft Sans Serif"/>
                <a:cs typeface="Microsoft Sans Serif"/>
              </a:rPr>
              <a:t>iletişim </a:t>
            </a:r>
            <a:r>
              <a:rPr sz="2800" spc="-20" dirty="0">
                <a:latin typeface="Microsoft Sans Serif"/>
                <a:cs typeface="Microsoft Sans Serif"/>
              </a:rPr>
              <a:t>teknolojileri</a:t>
            </a:r>
            <a:r>
              <a:rPr sz="2800" spc="2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Microsoft Sans Serif"/>
                <a:cs typeface="Microsoft Sans Serif"/>
              </a:rPr>
              <a:t>aracılığı</a:t>
            </a:r>
            <a:r>
              <a:rPr sz="2800" spc="229" dirty="0">
                <a:latin typeface="Microsoft Sans Serif"/>
                <a:cs typeface="Microsoft Sans Serif"/>
              </a:rPr>
              <a:t>  </a:t>
            </a:r>
            <a:r>
              <a:rPr sz="2800" dirty="0">
                <a:latin typeface="Microsoft Sans Serif"/>
                <a:cs typeface="Microsoft Sans Serif"/>
              </a:rPr>
              <a:t>ile,</a:t>
            </a:r>
            <a:r>
              <a:rPr sz="2800" spc="265" dirty="0">
                <a:latin typeface="Times New Roman"/>
                <a:cs typeface="Times New Roman"/>
              </a:rPr>
              <a:t>  </a:t>
            </a:r>
            <a:r>
              <a:rPr sz="2800" spc="-265" dirty="0">
                <a:latin typeface="Microsoft Sans Serif"/>
                <a:cs typeface="Microsoft Sans Serif"/>
              </a:rPr>
              <a:t>düşmanlık</a:t>
            </a:r>
            <a:r>
              <a:rPr sz="2800" spc="229" dirty="0">
                <a:latin typeface="Microsoft Sans Serif"/>
                <a:cs typeface="Microsoft Sans Serif"/>
              </a:rPr>
              <a:t>  </a:t>
            </a:r>
            <a:r>
              <a:rPr sz="2800" spc="-295" dirty="0">
                <a:latin typeface="Microsoft Sans Serif"/>
                <a:cs typeface="Microsoft Sans Serif"/>
              </a:rPr>
              <a:t>ve</a:t>
            </a:r>
            <a:r>
              <a:rPr sz="2800" spc="-295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korkutma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Microsoft Sans Serif"/>
                <a:cs typeface="Microsoft Sans Serif"/>
              </a:rPr>
              <a:t>amaçlı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spc="-300" dirty="0">
                <a:latin typeface="Microsoft Sans Serif"/>
                <a:cs typeface="Microsoft Sans Serif"/>
              </a:rPr>
              <a:t>mesaj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300" dirty="0">
                <a:latin typeface="Microsoft Sans Serif"/>
                <a:cs typeface="Microsoft Sans Serif"/>
              </a:rPr>
              <a:t>ve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235" dirty="0">
                <a:latin typeface="Microsoft Sans Serif"/>
                <a:cs typeface="Microsoft Sans Serif"/>
              </a:rPr>
              <a:t>resimlerin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60" dirty="0">
                <a:latin typeface="Microsoft Sans Serif"/>
                <a:cs typeface="Microsoft Sans Serif"/>
              </a:rPr>
              <a:t>kasıtlı</a:t>
            </a:r>
            <a:r>
              <a:rPr sz="2800" spc="70" dirty="0">
                <a:latin typeface="Microsoft Sans Serif"/>
                <a:cs typeface="Microsoft Sans Serif"/>
              </a:rPr>
              <a:t> </a:t>
            </a:r>
            <a:r>
              <a:rPr sz="2800" spc="-295" dirty="0">
                <a:latin typeface="Microsoft Sans Serif"/>
                <a:cs typeface="Microsoft Sans Serif"/>
              </a:rPr>
              <a:t>ve</a:t>
            </a:r>
            <a:r>
              <a:rPr sz="2800" spc="-295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Microsoft Sans Serif"/>
                <a:cs typeface="Microsoft Sans Serif"/>
              </a:rPr>
              <a:t>düzenli</a:t>
            </a:r>
            <a:r>
              <a:rPr sz="2800" spc="-65" dirty="0">
                <a:latin typeface="Microsoft Sans Serif"/>
                <a:cs typeface="Microsoft Sans Serif"/>
              </a:rPr>
              <a:t> </a:t>
            </a:r>
            <a:r>
              <a:rPr sz="2800" spc="-210" dirty="0">
                <a:latin typeface="Microsoft Sans Serif"/>
                <a:cs typeface="Microsoft Sans Serif"/>
              </a:rPr>
              <a:t>bir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50" dirty="0">
                <a:latin typeface="Microsoft Sans Serif"/>
                <a:cs typeface="Microsoft Sans Serif"/>
              </a:rPr>
              <a:t>şekilde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spc="-185" dirty="0">
                <a:latin typeface="Microsoft Sans Serif"/>
                <a:cs typeface="Microsoft Sans Serif"/>
              </a:rPr>
              <a:t>gönderilmesidir.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82740" y="1787651"/>
            <a:ext cx="5242559" cy="452323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2892" y="941019"/>
            <a:ext cx="54870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AKRAN</a:t>
            </a:r>
            <a:r>
              <a:rPr spc="-305" dirty="0"/>
              <a:t> </a:t>
            </a:r>
            <a:r>
              <a:rPr spc="-55" dirty="0"/>
              <a:t>ZORBALIĞI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145" y="1761261"/>
            <a:ext cx="11604625" cy="41624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2800" b="1" spc="-310" dirty="0">
                <a:solidFill>
                  <a:srgbClr val="FF0000"/>
                </a:solidFill>
                <a:latin typeface="Arial"/>
                <a:cs typeface="Arial"/>
              </a:rPr>
              <a:t>PEKİ</a:t>
            </a:r>
            <a:r>
              <a:rPr sz="28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330" dirty="0">
                <a:solidFill>
                  <a:srgbClr val="FF0000"/>
                </a:solidFill>
                <a:latin typeface="Arial"/>
                <a:cs typeface="Arial"/>
              </a:rPr>
              <a:t>SİBER</a:t>
            </a:r>
            <a:r>
              <a:rPr sz="28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345" dirty="0">
                <a:solidFill>
                  <a:srgbClr val="FF0000"/>
                </a:solidFill>
                <a:latin typeface="Arial"/>
                <a:cs typeface="Arial"/>
              </a:rPr>
              <a:t>ZORBALIK</a:t>
            </a:r>
            <a:r>
              <a:rPr sz="28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3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r>
              <a:rPr sz="28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...</a:t>
            </a:r>
            <a:endParaRPr sz="2800">
              <a:latin typeface="Arial"/>
              <a:cs typeface="Arial"/>
            </a:endParaRPr>
          </a:p>
          <a:p>
            <a:pPr marL="469900" marR="5080" indent="-457834" algn="just">
              <a:lnSpc>
                <a:spcPct val="80000"/>
              </a:lnSpc>
              <a:spcBef>
                <a:spcPts val="994"/>
              </a:spcBef>
            </a:pPr>
            <a:r>
              <a:rPr sz="2800" spc="-39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spc="505" dirty="0">
                <a:solidFill>
                  <a:srgbClr val="6F2F9F"/>
                </a:solidFill>
                <a:latin typeface="Microsoft Sans Serif"/>
                <a:cs typeface="Microsoft Sans Serif"/>
              </a:rPr>
              <a:t> </a:t>
            </a:r>
            <a:r>
              <a:rPr sz="2800" spc="-65" dirty="0">
                <a:latin typeface="Microsoft Sans Serif"/>
                <a:cs typeface="Microsoft Sans Serif"/>
              </a:rPr>
              <a:t>Siber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114" dirty="0">
                <a:latin typeface="Microsoft Sans Serif"/>
                <a:cs typeface="Microsoft Sans Serif"/>
              </a:rPr>
              <a:t>zorbalık</a:t>
            </a:r>
            <a:r>
              <a:rPr sz="2800" spc="260" dirty="0">
                <a:latin typeface="Microsoft Sans Serif"/>
                <a:cs typeface="Microsoft Sans Serif"/>
              </a:rPr>
              <a:t> </a:t>
            </a:r>
            <a:r>
              <a:rPr sz="2800" spc="-145" dirty="0">
                <a:latin typeface="Microsoft Sans Serif"/>
                <a:cs typeface="Microsoft Sans Serif"/>
              </a:rPr>
              <a:t>bilgisayar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ve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290" dirty="0">
                <a:latin typeface="Microsoft Sans Serif"/>
                <a:cs typeface="Microsoft Sans Serif"/>
              </a:rPr>
              <a:t>cep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130" dirty="0">
                <a:latin typeface="Microsoft Sans Serif"/>
                <a:cs typeface="Microsoft Sans Serif"/>
              </a:rPr>
              <a:t>telefonları</a:t>
            </a:r>
            <a:r>
              <a:rPr sz="2800" spc="254" dirty="0">
                <a:latin typeface="Microsoft Sans Serif"/>
                <a:cs typeface="Microsoft Sans Serif"/>
              </a:rPr>
              <a:t> </a:t>
            </a:r>
            <a:r>
              <a:rPr sz="2800" spc="-70" dirty="0">
                <a:latin typeface="Microsoft Sans Serif"/>
                <a:cs typeface="Microsoft Sans Serif"/>
              </a:rPr>
              <a:t>aracılığı</a:t>
            </a:r>
            <a:r>
              <a:rPr sz="2800" spc="26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ile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175" dirty="0">
                <a:latin typeface="Microsoft Sans Serif"/>
                <a:cs typeface="Microsoft Sans Serif"/>
              </a:rPr>
              <a:t>yapılmaktadır.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170" dirty="0">
                <a:latin typeface="Microsoft Sans Serif"/>
                <a:cs typeface="Microsoft Sans Serif"/>
              </a:rPr>
              <a:t>İnternette </a:t>
            </a:r>
            <a:r>
              <a:rPr sz="2800" spc="-215" dirty="0">
                <a:latin typeface="Microsoft Sans Serif"/>
                <a:cs typeface="Microsoft Sans Serif"/>
              </a:rPr>
              <a:t>zorbalık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295" dirty="0">
                <a:latin typeface="Microsoft Sans Serif"/>
                <a:cs typeface="Microsoft Sans Serif"/>
              </a:rPr>
              <a:t>yapan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165" dirty="0">
                <a:latin typeface="Microsoft Sans Serif"/>
                <a:cs typeface="Microsoft Sans Serif"/>
              </a:rPr>
              <a:t>kişi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225" dirty="0">
                <a:latin typeface="Microsoft Sans Serif"/>
                <a:cs typeface="Microsoft Sans Serif"/>
              </a:rPr>
              <a:t>tarafından</a:t>
            </a:r>
            <a:r>
              <a:rPr sz="2800" spc="70" dirty="0">
                <a:latin typeface="Microsoft Sans Serif"/>
                <a:cs typeface="Microsoft Sans Serif"/>
              </a:rPr>
              <a:t> </a:t>
            </a:r>
            <a:r>
              <a:rPr sz="2800" spc="-235" dirty="0">
                <a:latin typeface="Microsoft Sans Serif"/>
                <a:cs typeface="Microsoft Sans Serif"/>
              </a:rPr>
              <a:t>kurbanın</a:t>
            </a:r>
            <a:r>
              <a:rPr sz="2800" spc="75" dirty="0">
                <a:latin typeface="Microsoft Sans Serif"/>
                <a:cs typeface="Microsoft Sans Serif"/>
              </a:rPr>
              <a:t> </a:t>
            </a:r>
            <a:r>
              <a:rPr sz="2800" spc="-200" dirty="0">
                <a:latin typeface="Microsoft Sans Serif"/>
                <a:cs typeface="Microsoft Sans Serif"/>
              </a:rPr>
              <a:t>kişisel</a:t>
            </a:r>
            <a:r>
              <a:rPr sz="2800" spc="70" dirty="0">
                <a:latin typeface="Microsoft Sans Serif"/>
                <a:cs typeface="Microsoft Sans Serif"/>
              </a:rPr>
              <a:t> </a:t>
            </a:r>
            <a:r>
              <a:rPr sz="2800" spc="-330" dirty="0">
                <a:latin typeface="Microsoft Sans Serif"/>
                <a:cs typeface="Microsoft Sans Serif"/>
              </a:rPr>
              <a:t>web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210" dirty="0">
                <a:latin typeface="Microsoft Sans Serif"/>
                <a:cs typeface="Microsoft Sans Serif"/>
              </a:rPr>
              <a:t>sitesine,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Microsoft Sans Serif"/>
                <a:cs typeface="Microsoft Sans Serif"/>
              </a:rPr>
              <a:t>sohbet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225" dirty="0">
                <a:latin typeface="Microsoft Sans Serif"/>
                <a:cs typeface="Microsoft Sans Serif"/>
              </a:rPr>
              <a:t>odalarına,</a:t>
            </a:r>
            <a:r>
              <a:rPr sz="2800" spc="80" dirty="0">
                <a:latin typeface="Microsoft Sans Serif"/>
                <a:cs typeface="Microsoft Sans Serif"/>
              </a:rPr>
              <a:t> </a:t>
            </a:r>
            <a:r>
              <a:rPr sz="2800" spc="-114" dirty="0">
                <a:latin typeface="Microsoft Sans Serif"/>
                <a:cs typeface="Microsoft Sans Serif"/>
              </a:rPr>
              <a:t>online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duyuru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225" dirty="0">
                <a:latin typeface="Microsoft Sans Serif"/>
                <a:cs typeface="Microsoft Sans Serif"/>
              </a:rPr>
              <a:t>panolarına;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165" dirty="0">
                <a:latin typeface="Microsoft Sans Serif"/>
                <a:cs typeface="Microsoft Sans Serif"/>
              </a:rPr>
              <a:t>açık</a:t>
            </a:r>
            <a:r>
              <a:rPr sz="2800" spc="85" dirty="0">
                <a:latin typeface="Microsoft Sans Serif"/>
                <a:cs typeface="Microsoft Sans Serif"/>
              </a:rPr>
              <a:t> </a:t>
            </a:r>
            <a:r>
              <a:rPr sz="2800" spc="-180" dirty="0">
                <a:latin typeface="Microsoft Sans Serif"/>
                <a:cs typeface="Microsoft Sans Serif"/>
              </a:rPr>
              <a:t>saçık,</a:t>
            </a:r>
            <a:r>
              <a:rPr sz="2800" spc="85" dirty="0">
                <a:latin typeface="Microsoft Sans Serif"/>
                <a:cs typeface="Microsoft Sans Serif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müstehcen,</a:t>
            </a:r>
            <a:r>
              <a:rPr sz="2800" spc="90" dirty="0">
                <a:latin typeface="Microsoft Sans Serif"/>
                <a:cs typeface="Microsoft Sans Serif"/>
              </a:rPr>
              <a:t> </a:t>
            </a:r>
            <a:r>
              <a:rPr sz="2800" spc="-270" dirty="0">
                <a:latin typeface="Microsoft Sans Serif"/>
                <a:cs typeface="Microsoft Sans Serif"/>
              </a:rPr>
              <a:t>onur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Microsoft Sans Serif"/>
                <a:cs typeface="Microsoft Sans Serif"/>
              </a:rPr>
              <a:t>kırıcı,</a:t>
            </a:r>
            <a:r>
              <a:rPr sz="2800" spc="80" dirty="0">
                <a:latin typeface="Microsoft Sans Serif"/>
                <a:cs typeface="Microsoft Sans Serif"/>
              </a:rPr>
              <a:t> </a:t>
            </a:r>
            <a:r>
              <a:rPr sz="2800" spc="-175" dirty="0">
                <a:latin typeface="Microsoft Sans Serif"/>
                <a:cs typeface="Microsoft Sans Serif"/>
              </a:rPr>
              <a:t>utandırıcı</a:t>
            </a:r>
            <a:r>
              <a:rPr sz="2800" spc="85" dirty="0">
                <a:latin typeface="Microsoft Sans Serif"/>
                <a:cs typeface="Microsoft Sans Serif"/>
              </a:rPr>
              <a:t> </a:t>
            </a:r>
            <a:r>
              <a:rPr sz="2800" spc="-135" dirty="0">
                <a:latin typeface="Microsoft Sans Serif"/>
                <a:cs typeface="Microsoft Sans Serif"/>
              </a:rPr>
              <a:t>iftira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260" dirty="0">
                <a:latin typeface="Microsoft Sans Serif"/>
                <a:cs typeface="Microsoft Sans Serif"/>
              </a:rPr>
              <a:t>dolu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290" dirty="0">
                <a:latin typeface="Microsoft Sans Serif"/>
                <a:cs typeface="Microsoft Sans Serif"/>
              </a:rPr>
              <a:t>mesaj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295" dirty="0">
                <a:latin typeface="Microsoft Sans Serif"/>
                <a:cs typeface="Microsoft Sans Serif"/>
              </a:rPr>
              <a:t>ve</a:t>
            </a:r>
            <a:r>
              <a:rPr sz="2800" spc="-295" dirty="0">
                <a:latin typeface="Times New Roman"/>
                <a:cs typeface="Times New Roman"/>
              </a:rPr>
              <a:t> </a:t>
            </a:r>
            <a:r>
              <a:rPr sz="2800" spc="-130" dirty="0">
                <a:latin typeface="Microsoft Sans Serif"/>
                <a:cs typeface="Microsoft Sans Serif"/>
              </a:rPr>
              <a:t>postalar</a:t>
            </a:r>
            <a:r>
              <a:rPr sz="2800" spc="450" dirty="0">
                <a:latin typeface="Times New Roman"/>
                <a:cs typeface="Times New Roman"/>
              </a:rPr>
              <a:t> </a:t>
            </a:r>
            <a:r>
              <a:rPr sz="2800" spc="-190" dirty="0">
                <a:latin typeface="Microsoft Sans Serif"/>
                <a:cs typeface="Microsoft Sans Serif"/>
              </a:rPr>
              <a:t>yollanmaktadır.</a:t>
            </a:r>
            <a:r>
              <a:rPr sz="2800" spc="455" dirty="0">
                <a:latin typeface="Times New Roman"/>
                <a:cs typeface="Times New Roman"/>
              </a:rPr>
              <a:t> </a:t>
            </a:r>
            <a:r>
              <a:rPr sz="2800" spc="-285" dirty="0">
                <a:latin typeface="Microsoft Sans Serif"/>
                <a:cs typeface="Microsoft Sans Serif"/>
              </a:rPr>
              <a:t>Benzer</a:t>
            </a:r>
            <a:r>
              <a:rPr sz="2800" spc="465" dirty="0">
                <a:latin typeface="Times New Roman"/>
                <a:cs typeface="Times New Roman"/>
              </a:rPr>
              <a:t> </a:t>
            </a:r>
            <a:r>
              <a:rPr sz="2800" spc="-114" dirty="0">
                <a:latin typeface="Microsoft Sans Serif"/>
                <a:cs typeface="Microsoft Sans Serif"/>
              </a:rPr>
              <a:t>şekilde</a:t>
            </a:r>
            <a:r>
              <a:rPr sz="2800" spc="420" dirty="0">
                <a:latin typeface="Microsoft Sans Serif"/>
                <a:cs typeface="Microsoft Sans Serif"/>
              </a:rPr>
              <a:t> </a:t>
            </a:r>
            <a:r>
              <a:rPr sz="2800" spc="-265" dirty="0">
                <a:latin typeface="Microsoft Sans Serif"/>
                <a:cs typeface="Microsoft Sans Serif"/>
              </a:rPr>
              <a:t>düşmanlık</a:t>
            </a:r>
            <a:r>
              <a:rPr sz="2800" spc="415" dirty="0">
                <a:latin typeface="Microsoft Sans Serif"/>
                <a:cs typeface="Microsoft Sans Serif"/>
              </a:rPr>
              <a:t> </a:t>
            </a:r>
            <a:r>
              <a:rPr sz="2800" spc="-105" dirty="0">
                <a:latin typeface="Microsoft Sans Serif"/>
                <a:cs typeface="Microsoft Sans Serif"/>
              </a:rPr>
              <a:t>taşıyan</a:t>
            </a:r>
            <a:r>
              <a:rPr sz="2800" spc="415" dirty="0">
                <a:latin typeface="Microsoft Sans Serif"/>
                <a:cs typeface="Microsoft Sans Serif"/>
              </a:rPr>
              <a:t> </a:t>
            </a:r>
            <a:r>
              <a:rPr sz="2800" spc="-290" dirty="0">
                <a:latin typeface="Microsoft Sans Serif"/>
                <a:cs typeface="Microsoft Sans Serif"/>
              </a:rPr>
              <a:t>mesaj</a:t>
            </a:r>
            <a:r>
              <a:rPr sz="2800" spc="445" dirty="0">
                <a:latin typeface="Times New Roman"/>
                <a:cs typeface="Times New Roman"/>
              </a:rPr>
              <a:t> </a:t>
            </a:r>
            <a:r>
              <a:rPr sz="2800" spc="-285" dirty="0">
                <a:latin typeface="Microsoft Sans Serif"/>
                <a:cs typeface="Microsoft Sans Serif"/>
              </a:rPr>
              <a:t>veya</a:t>
            </a:r>
            <a:r>
              <a:rPr sz="2800" spc="455" dirty="0">
                <a:latin typeface="Times New Roman"/>
                <a:cs typeface="Times New Roman"/>
              </a:rPr>
              <a:t> </a:t>
            </a:r>
            <a:r>
              <a:rPr sz="2800" spc="-155" dirty="0">
                <a:latin typeface="Microsoft Sans Serif"/>
                <a:cs typeface="Microsoft Sans Serif"/>
              </a:rPr>
              <a:t>resimler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kurbana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90" dirty="0">
                <a:latin typeface="Microsoft Sans Serif"/>
                <a:cs typeface="Microsoft Sans Serif"/>
              </a:rPr>
              <a:t>cep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50" dirty="0">
                <a:latin typeface="Microsoft Sans Serif"/>
                <a:cs typeface="Microsoft Sans Serif"/>
              </a:rPr>
              <a:t>telefonu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70" dirty="0">
                <a:latin typeface="Microsoft Sans Serif"/>
                <a:cs typeface="Microsoft Sans Serif"/>
              </a:rPr>
              <a:t>aracılığı</a:t>
            </a:r>
            <a:r>
              <a:rPr sz="2800" spc="-80" dirty="0">
                <a:latin typeface="Microsoft Sans Serif"/>
                <a:cs typeface="Microsoft Sans Serif"/>
              </a:rPr>
              <a:t> </a:t>
            </a:r>
            <a:r>
              <a:rPr sz="2800" spc="-200" dirty="0">
                <a:latin typeface="Microsoft Sans Serif"/>
                <a:cs typeface="Microsoft Sans Serif"/>
              </a:rPr>
              <a:t>ile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300" dirty="0">
                <a:latin typeface="Microsoft Sans Serif"/>
                <a:cs typeface="Microsoft Sans Serif"/>
              </a:rPr>
              <a:t>de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65" dirty="0">
                <a:latin typeface="Microsoft Sans Serif"/>
                <a:cs typeface="Microsoft Sans Serif"/>
              </a:rPr>
              <a:t>gönderilmektedir.</a:t>
            </a:r>
            <a:endParaRPr sz="2800">
              <a:latin typeface="Microsoft Sans Serif"/>
              <a:cs typeface="Microsoft Sans Serif"/>
            </a:endParaRPr>
          </a:p>
          <a:p>
            <a:pPr marL="469900" marR="6350" indent="-457834" algn="just">
              <a:lnSpc>
                <a:spcPct val="80000"/>
              </a:lnSpc>
              <a:spcBef>
                <a:spcPts val="1010"/>
              </a:spcBef>
            </a:pPr>
            <a:r>
              <a:rPr sz="2800" spc="-39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spc="465" dirty="0">
                <a:solidFill>
                  <a:srgbClr val="6F2F9F"/>
                </a:solidFill>
                <a:latin typeface="Microsoft Sans Serif"/>
                <a:cs typeface="Microsoft Sans Serif"/>
              </a:rPr>
              <a:t> </a:t>
            </a:r>
            <a:r>
              <a:rPr sz="2800" spc="-325" dirty="0">
                <a:latin typeface="Microsoft Sans Serif"/>
                <a:cs typeface="Microsoft Sans Serif"/>
              </a:rPr>
              <a:t>Daha</a:t>
            </a:r>
            <a:r>
              <a:rPr sz="2800" spc="350" dirty="0">
                <a:latin typeface="Times New Roman"/>
                <a:cs typeface="Times New Roman"/>
              </a:rPr>
              <a:t> </a:t>
            </a:r>
            <a:r>
              <a:rPr sz="2800" spc="-120" dirty="0">
                <a:latin typeface="Microsoft Sans Serif"/>
                <a:cs typeface="Microsoft Sans Serif"/>
              </a:rPr>
              <a:t>önceleri</a:t>
            </a:r>
            <a:r>
              <a:rPr sz="2800" spc="310" dirty="0">
                <a:latin typeface="Microsoft Sans Serif"/>
                <a:cs typeface="Microsoft Sans Serif"/>
              </a:rPr>
              <a:t> </a:t>
            </a:r>
            <a:r>
              <a:rPr sz="2800" spc="-140" dirty="0">
                <a:latin typeface="Microsoft Sans Serif"/>
                <a:cs typeface="Microsoft Sans Serif"/>
              </a:rPr>
              <a:t>okullarda</a:t>
            </a:r>
            <a:r>
              <a:rPr sz="2800" spc="35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Microsoft Sans Serif"/>
                <a:cs typeface="Microsoft Sans Serif"/>
              </a:rPr>
              <a:t>yaygın</a:t>
            </a:r>
            <a:r>
              <a:rPr sz="2800" spc="315" dirty="0">
                <a:latin typeface="Microsoft Sans Serif"/>
                <a:cs typeface="Microsoft Sans Serif"/>
              </a:rPr>
              <a:t> </a:t>
            </a:r>
            <a:r>
              <a:rPr sz="2800" spc="-75" dirty="0">
                <a:latin typeface="Microsoft Sans Serif"/>
                <a:cs typeface="Microsoft Sans Serif"/>
              </a:rPr>
              <a:t>olarak</a:t>
            </a:r>
            <a:r>
              <a:rPr sz="2800" spc="355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Microsoft Sans Serif"/>
                <a:cs typeface="Microsoft Sans Serif"/>
              </a:rPr>
              <a:t>bilinen</a:t>
            </a:r>
            <a:r>
              <a:rPr sz="2800" spc="360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ve</a:t>
            </a:r>
            <a:r>
              <a:rPr sz="2800" spc="3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okul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bazlı</a:t>
            </a:r>
            <a:r>
              <a:rPr sz="2800" spc="3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bir</a:t>
            </a:r>
            <a:r>
              <a:rPr sz="2800" spc="350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problem</a:t>
            </a:r>
            <a:r>
              <a:rPr sz="2800" spc="350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olan</a:t>
            </a:r>
            <a:r>
              <a:rPr sz="2800" spc="-280" dirty="0">
                <a:latin typeface="Times New Roman"/>
                <a:cs typeface="Times New Roman"/>
              </a:rPr>
              <a:t> </a:t>
            </a:r>
            <a:r>
              <a:rPr sz="2800" spc="-260" dirty="0">
                <a:latin typeface="Microsoft Sans Serif"/>
                <a:cs typeface="Microsoft Sans Serif"/>
              </a:rPr>
              <a:t>geleneksel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Microsoft Sans Serif"/>
                <a:cs typeface="Microsoft Sans Serif"/>
              </a:rPr>
              <a:t>akran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195" dirty="0">
                <a:latin typeface="Microsoft Sans Serif"/>
                <a:cs typeface="Microsoft Sans Serif"/>
              </a:rPr>
              <a:t>zorbalığı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spc="-175" dirty="0">
                <a:latin typeface="Microsoft Sans Serif"/>
                <a:cs typeface="Microsoft Sans Serif"/>
              </a:rPr>
              <a:t>bilgi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Microsoft Sans Serif"/>
                <a:cs typeface="Microsoft Sans Serif"/>
              </a:rPr>
              <a:t>ve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200" dirty="0">
                <a:latin typeface="Microsoft Sans Serif"/>
                <a:cs typeface="Microsoft Sans Serif"/>
              </a:rPr>
              <a:t>iletişim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spc="-215" dirty="0">
                <a:latin typeface="Microsoft Sans Serif"/>
                <a:cs typeface="Microsoft Sans Serif"/>
              </a:rPr>
              <a:t>teknolojilerinin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Microsoft Sans Serif"/>
                <a:cs typeface="Microsoft Sans Serif"/>
              </a:rPr>
              <a:t>gelişmesi</a:t>
            </a:r>
            <a:r>
              <a:rPr sz="2800" spc="75" dirty="0">
                <a:latin typeface="Microsoft Sans Serif"/>
                <a:cs typeface="Microsoft Sans Serif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ve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155" dirty="0">
                <a:latin typeface="Microsoft Sans Serif"/>
                <a:cs typeface="Microsoft Sans Serif"/>
              </a:rPr>
              <a:t>sınıfların</a:t>
            </a:r>
            <a:r>
              <a:rPr sz="2800" spc="70" dirty="0">
                <a:latin typeface="Microsoft Sans Serif"/>
                <a:cs typeface="Microsoft Sans Serif"/>
              </a:rPr>
              <a:t> </a:t>
            </a:r>
            <a:r>
              <a:rPr sz="2800" spc="-75" dirty="0">
                <a:latin typeface="Microsoft Sans Serif"/>
                <a:cs typeface="Microsoft Sans Serif"/>
              </a:rPr>
              <a:t>içine </a:t>
            </a:r>
            <a:r>
              <a:rPr sz="2800" spc="-300" dirty="0">
                <a:latin typeface="Microsoft Sans Serif"/>
                <a:cs typeface="Microsoft Sans Serif"/>
              </a:rPr>
              <a:t>kadar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270" dirty="0">
                <a:latin typeface="Microsoft Sans Serif"/>
                <a:cs typeface="Microsoft Sans Serif"/>
              </a:rPr>
              <a:t>girmesi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320" dirty="0">
                <a:latin typeface="Microsoft Sans Serif"/>
                <a:cs typeface="Microsoft Sans Serif"/>
              </a:rPr>
              <a:t>sonucu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yeni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240" dirty="0">
                <a:latin typeface="Microsoft Sans Serif"/>
                <a:cs typeface="Microsoft Sans Serif"/>
              </a:rPr>
              <a:t>bir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290" dirty="0">
                <a:latin typeface="Microsoft Sans Serif"/>
                <a:cs typeface="Microsoft Sans Serif"/>
              </a:rPr>
              <a:t>biçime</a:t>
            </a:r>
            <a:r>
              <a:rPr sz="2800" spc="100" dirty="0">
                <a:latin typeface="Microsoft Sans Serif"/>
                <a:cs typeface="Microsoft Sans Serif"/>
              </a:rPr>
              <a:t> </a:t>
            </a:r>
            <a:r>
              <a:rPr sz="2800" spc="-300" dirty="0">
                <a:latin typeface="Microsoft Sans Serif"/>
                <a:cs typeface="Microsoft Sans Serif"/>
              </a:rPr>
              <a:t>dönüşmüştür.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310" dirty="0">
                <a:latin typeface="Microsoft Sans Serif"/>
                <a:cs typeface="Microsoft Sans Serif"/>
              </a:rPr>
              <a:t>Sanal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225" dirty="0">
                <a:latin typeface="Microsoft Sans Serif"/>
                <a:cs typeface="Microsoft Sans Serif"/>
              </a:rPr>
              <a:t>zorbalık,</a:t>
            </a:r>
            <a:r>
              <a:rPr sz="2800" spc="100" dirty="0">
                <a:latin typeface="Microsoft Sans Serif"/>
                <a:cs typeface="Microsoft Sans Serif"/>
              </a:rPr>
              <a:t> </a:t>
            </a:r>
            <a:r>
              <a:rPr sz="2800" spc="-245" dirty="0">
                <a:latin typeface="Microsoft Sans Serif"/>
                <a:cs typeface="Microsoft Sans Serif"/>
              </a:rPr>
              <a:t>elektronik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130" dirty="0">
                <a:latin typeface="Microsoft Sans Serif"/>
                <a:cs typeface="Microsoft Sans Serif"/>
              </a:rPr>
              <a:t>zorbalık, </a:t>
            </a:r>
            <a:r>
              <a:rPr sz="2800" spc="-229" dirty="0">
                <a:latin typeface="Microsoft Sans Serif"/>
                <a:cs typeface="Microsoft Sans Serif"/>
              </a:rPr>
              <a:t>siber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220" dirty="0">
                <a:latin typeface="Microsoft Sans Serif"/>
                <a:cs typeface="Microsoft Sans Serif"/>
              </a:rPr>
              <a:t>zorbalık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320" dirty="0">
                <a:latin typeface="Microsoft Sans Serif"/>
                <a:cs typeface="Microsoft Sans Serif"/>
              </a:rPr>
              <a:t>da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245" dirty="0">
                <a:latin typeface="Microsoft Sans Serif"/>
                <a:cs typeface="Microsoft Sans Serif"/>
              </a:rPr>
              <a:t>denilen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320" dirty="0">
                <a:latin typeface="Microsoft Sans Serif"/>
                <a:cs typeface="Microsoft Sans Serif"/>
              </a:rPr>
              <a:t>bu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215" dirty="0">
                <a:latin typeface="Microsoft Sans Serif"/>
                <a:cs typeface="Microsoft Sans Serif"/>
              </a:rPr>
              <a:t>zorbalık</a:t>
            </a:r>
            <a:r>
              <a:rPr sz="2800" spc="85" dirty="0">
                <a:latin typeface="Microsoft Sans Serif"/>
                <a:cs typeface="Microsoft Sans Serif"/>
              </a:rPr>
              <a:t> </a:t>
            </a:r>
            <a:r>
              <a:rPr sz="2800" spc="-229" dirty="0">
                <a:latin typeface="Microsoft Sans Serif"/>
                <a:cs typeface="Microsoft Sans Serif"/>
              </a:rPr>
              <a:t>türü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spc="-310" dirty="0">
                <a:latin typeface="Microsoft Sans Serif"/>
                <a:cs typeface="Microsoft Sans Serif"/>
              </a:rPr>
              <a:t>dünyada</a:t>
            </a:r>
            <a:r>
              <a:rPr sz="2800" spc="125" dirty="0">
                <a:latin typeface="Microsoft Sans Serif"/>
                <a:cs typeface="Microsoft Sans Serif"/>
              </a:rPr>
              <a:t> </a:t>
            </a:r>
            <a:r>
              <a:rPr sz="2800" spc="-300" dirty="0">
                <a:latin typeface="Microsoft Sans Serif"/>
                <a:cs typeface="Microsoft Sans Serif"/>
              </a:rPr>
              <a:t>son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195" dirty="0">
                <a:latin typeface="Microsoft Sans Serif"/>
                <a:cs typeface="Microsoft Sans Serif"/>
              </a:rPr>
              <a:t>yıllarda</a:t>
            </a:r>
            <a:r>
              <a:rPr sz="2800" spc="70" dirty="0">
                <a:latin typeface="Microsoft Sans Serif"/>
                <a:cs typeface="Microsoft Sans Serif"/>
              </a:rPr>
              <a:t> </a:t>
            </a:r>
            <a:r>
              <a:rPr sz="2800" spc="-265" dirty="0">
                <a:latin typeface="Microsoft Sans Serif"/>
                <a:cs typeface="Microsoft Sans Serif"/>
              </a:rPr>
              <a:t>tanınmaya</a:t>
            </a:r>
            <a:r>
              <a:rPr sz="2800" spc="80" dirty="0">
                <a:latin typeface="Microsoft Sans Serif"/>
                <a:cs typeface="Microsoft Sans Serif"/>
              </a:rPr>
              <a:t> </a:t>
            </a:r>
            <a:r>
              <a:rPr sz="2800" spc="-265" dirty="0">
                <a:latin typeface="Microsoft Sans Serif"/>
                <a:cs typeface="Microsoft Sans Serif"/>
              </a:rPr>
              <a:t>başlanmış </a:t>
            </a:r>
            <a:r>
              <a:rPr sz="2800" spc="-204" dirty="0">
                <a:latin typeface="Microsoft Sans Serif"/>
                <a:cs typeface="Microsoft Sans Serif"/>
              </a:rPr>
              <a:t>bir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90" dirty="0">
                <a:latin typeface="Microsoft Sans Serif"/>
                <a:cs typeface="Microsoft Sans Serif"/>
              </a:rPr>
              <a:t>konudur.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2892" y="941019"/>
            <a:ext cx="54870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AKRAN</a:t>
            </a:r>
            <a:r>
              <a:rPr spc="-305" dirty="0"/>
              <a:t> </a:t>
            </a:r>
            <a:r>
              <a:rPr spc="-55" dirty="0"/>
              <a:t>ZORBALIĞI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145" y="1761638"/>
            <a:ext cx="11603355" cy="437388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800" b="1" spc="-310" dirty="0">
                <a:solidFill>
                  <a:srgbClr val="FF0000"/>
                </a:solidFill>
                <a:latin typeface="Arial"/>
                <a:cs typeface="Arial"/>
              </a:rPr>
              <a:t>PEKİ</a:t>
            </a:r>
            <a:r>
              <a:rPr sz="28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330" dirty="0">
                <a:solidFill>
                  <a:srgbClr val="FF0000"/>
                </a:solidFill>
                <a:latin typeface="Arial"/>
                <a:cs typeface="Arial"/>
              </a:rPr>
              <a:t>SİBER</a:t>
            </a:r>
            <a:r>
              <a:rPr sz="28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345" dirty="0">
                <a:solidFill>
                  <a:srgbClr val="FF0000"/>
                </a:solidFill>
                <a:latin typeface="Arial"/>
                <a:cs typeface="Arial"/>
              </a:rPr>
              <a:t>ZORBALIK</a:t>
            </a:r>
            <a:r>
              <a:rPr sz="28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3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r>
              <a:rPr sz="28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...</a:t>
            </a:r>
            <a:endParaRPr sz="2800">
              <a:latin typeface="Arial"/>
              <a:cs typeface="Arial"/>
            </a:endParaRPr>
          </a:p>
          <a:p>
            <a:pPr marL="469900" marR="5080" indent="-457834" algn="just">
              <a:lnSpc>
                <a:spcPts val="3030"/>
              </a:lnSpc>
              <a:spcBef>
                <a:spcPts val="1035"/>
              </a:spcBef>
            </a:pPr>
            <a:r>
              <a:rPr sz="2800" spc="-39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spc="-10" dirty="0">
                <a:solidFill>
                  <a:srgbClr val="6F2F9F"/>
                </a:solidFill>
                <a:latin typeface="Microsoft Sans Serif"/>
                <a:cs typeface="Microsoft Sans Serif"/>
              </a:rPr>
              <a:t>  </a:t>
            </a:r>
            <a:r>
              <a:rPr sz="2800" spc="-145" dirty="0">
                <a:latin typeface="Microsoft Sans Serif"/>
                <a:cs typeface="Microsoft Sans Serif"/>
              </a:rPr>
              <a:t>Siber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-160" dirty="0">
                <a:latin typeface="Microsoft Sans Serif"/>
                <a:cs typeface="Microsoft Sans Serif"/>
              </a:rPr>
              <a:t>zorbalık</a:t>
            </a:r>
            <a:r>
              <a:rPr sz="2800" spc="190" dirty="0">
                <a:latin typeface="Microsoft Sans Serif"/>
                <a:cs typeface="Microsoft Sans Serif"/>
              </a:rPr>
              <a:t> </a:t>
            </a:r>
            <a:r>
              <a:rPr sz="2800" spc="-65" dirty="0">
                <a:latin typeface="Microsoft Sans Serif"/>
                <a:cs typeface="Microsoft Sans Serif"/>
              </a:rPr>
              <a:t>bazı</a:t>
            </a:r>
            <a:r>
              <a:rPr sz="2800" spc="185" dirty="0">
                <a:latin typeface="Microsoft Sans Serif"/>
                <a:cs typeface="Microsoft Sans Serif"/>
              </a:rPr>
              <a:t> </a:t>
            </a:r>
            <a:r>
              <a:rPr sz="2800" spc="-265" dirty="0">
                <a:latin typeface="Microsoft Sans Serif"/>
                <a:cs typeface="Microsoft Sans Serif"/>
              </a:rPr>
              <a:t>yönlerden</a:t>
            </a:r>
            <a:r>
              <a:rPr sz="2800" spc="195" dirty="0">
                <a:latin typeface="Microsoft Sans Serif"/>
                <a:cs typeface="Microsoft Sans Serif"/>
              </a:rPr>
              <a:t> </a:t>
            </a:r>
            <a:r>
              <a:rPr sz="2800" spc="-260" dirty="0">
                <a:latin typeface="Microsoft Sans Serif"/>
                <a:cs typeface="Microsoft Sans Serif"/>
              </a:rPr>
              <a:t>geleneksel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-185" dirty="0">
                <a:latin typeface="Microsoft Sans Serif"/>
                <a:cs typeface="Microsoft Sans Serif"/>
              </a:rPr>
              <a:t>zorbalığa</a:t>
            </a:r>
            <a:r>
              <a:rPr sz="2800" spc="195" dirty="0">
                <a:latin typeface="Microsoft Sans Serif"/>
                <a:cs typeface="Microsoft Sans Serif"/>
              </a:rPr>
              <a:t> </a:t>
            </a:r>
            <a:r>
              <a:rPr sz="2800" spc="-275" dirty="0">
                <a:latin typeface="Microsoft Sans Serif"/>
                <a:cs typeface="Microsoft Sans Serif"/>
              </a:rPr>
              <a:t>benzer.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-200" dirty="0">
                <a:latin typeface="Microsoft Sans Serif"/>
                <a:cs typeface="Microsoft Sans Serif"/>
              </a:rPr>
              <a:t>Genellikle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bir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-295" dirty="0">
                <a:latin typeface="Microsoft Sans Serif"/>
                <a:cs typeface="Microsoft Sans Serif"/>
              </a:rPr>
              <a:t>defadan</a:t>
            </a:r>
            <a:r>
              <a:rPr sz="2800" spc="-295" dirty="0">
                <a:latin typeface="Times New Roman"/>
                <a:cs typeface="Times New Roman"/>
              </a:rPr>
              <a:t> </a:t>
            </a:r>
            <a:r>
              <a:rPr sz="2800" spc="-235" dirty="0">
                <a:latin typeface="Microsoft Sans Serif"/>
                <a:cs typeface="Microsoft Sans Serif"/>
              </a:rPr>
              <a:t>fazla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Microsoft Sans Serif"/>
                <a:cs typeface="Microsoft Sans Serif"/>
              </a:rPr>
              <a:t>oluşur,</a:t>
            </a:r>
            <a:r>
              <a:rPr sz="2800" spc="-55" dirty="0">
                <a:latin typeface="Microsoft Sans Serif"/>
                <a:cs typeface="Microsoft Sans Serif"/>
              </a:rPr>
              <a:t> </a:t>
            </a:r>
            <a:r>
              <a:rPr sz="2800" spc="-229" dirty="0">
                <a:latin typeface="Microsoft Sans Serif"/>
                <a:cs typeface="Microsoft Sans Serif"/>
              </a:rPr>
              <a:t>psikolojik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250" dirty="0">
                <a:latin typeface="Microsoft Sans Serif"/>
                <a:cs typeface="Microsoft Sans Serif"/>
              </a:rPr>
              <a:t>şiddet</a:t>
            </a:r>
            <a:r>
              <a:rPr sz="2800" spc="-50" dirty="0">
                <a:latin typeface="Microsoft Sans Serif"/>
                <a:cs typeface="Microsoft Sans Serif"/>
              </a:rPr>
              <a:t> </a:t>
            </a:r>
            <a:r>
              <a:rPr sz="2800" spc="-200" dirty="0">
                <a:latin typeface="Microsoft Sans Serif"/>
                <a:cs typeface="Microsoft Sans Serif"/>
              </a:rPr>
              <a:t>içerir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ve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75" dirty="0">
                <a:latin typeface="Microsoft Sans Serif"/>
                <a:cs typeface="Microsoft Sans Serif"/>
              </a:rPr>
              <a:t>kasıtlı</a:t>
            </a:r>
            <a:r>
              <a:rPr sz="2800" spc="-50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yapılır.</a:t>
            </a:r>
            <a:endParaRPr sz="2800">
              <a:latin typeface="Microsoft Sans Serif"/>
              <a:cs typeface="Microsoft Sans Serif"/>
            </a:endParaRPr>
          </a:p>
          <a:p>
            <a:pPr marL="469900" marR="5080" indent="-457834" algn="just">
              <a:lnSpc>
                <a:spcPct val="90000"/>
              </a:lnSpc>
              <a:spcBef>
                <a:spcPts val="960"/>
              </a:spcBef>
            </a:pPr>
            <a:r>
              <a:rPr sz="2800" spc="-39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spc="500" dirty="0">
                <a:solidFill>
                  <a:srgbClr val="6F2F9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Siber</a:t>
            </a:r>
            <a:r>
              <a:rPr sz="2800" spc="585" dirty="0">
                <a:latin typeface="Times New Roman"/>
                <a:cs typeface="Times New Roman"/>
              </a:rPr>
              <a:t> </a:t>
            </a:r>
            <a:r>
              <a:rPr sz="2800" spc="-114" dirty="0">
                <a:latin typeface="Microsoft Sans Serif"/>
                <a:cs typeface="Microsoft Sans Serif"/>
              </a:rPr>
              <a:t>zorbalıktaki</a:t>
            </a:r>
            <a:r>
              <a:rPr sz="2800" spc="55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roller</a:t>
            </a:r>
            <a:r>
              <a:rPr sz="2800" spc="590" dirty="0">
                <a:latin typeface="Times New Roman"/>
                <a:cs typeface="Times New Roman"/>
              </a:rPr>
              <a:t> </a:t>
            </a:r>
            <a:r>
              <a:rPr sz="2800" spc="-300" dirty="0">
                <a:latin typeface="Microsoft Sans Serif"/>
                <a:cs typeface="Microsoft Sans Serif"/>
              </a:rPr>
              <a:t>de</a:t>
            </a:r>
            <a:r>
              <a:rPr sz="2800" spc="585" dirty="0">
                <a:latin typeface="Times New Roman"/>
                <a:cs typeface="Times New Roman"/>
              </a:rPr>
              <a:t> </a:t>
            </a:r>
            <a:r>
              <a:rPr sz="2800" spc="-260" dirty="0">
                <a:latin typeface="Microsoft Sans Serif"/>
                <a:cs typeface="Microsoft Sans Serif"/>
              </a:rPr>
              <a:t>geleneksel</a:t>
            </a:r>
            <a:r>
              <a:rPr sz="2800" spc="590" dirty="0">
                <a:latin typeface="Times New Roman"/>
                <a:cs typeface="Times New Roman"/>
              </a:rPr>
              <a:t> </a:t>
            </a:r>
            <a:r>
              <a:rPr sz="2800" spc="-270" dirty="0">
                <a:latin typeface="Microsoft Sans Serif"/>
                <a:cs typeface="Microsoft Sans Serif"/>
              </a:rPr>
              <a:t>akran</a:t>
            </a:r>
            <a:r>
              <a:rPr sz="2800" spc="585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Microsoft Sans Serif"/>
                <a:cs typeface="Microsoft Sans Serif"/>
              </a:rPr>
              <a:t>zorbalığındaki</a:t>
            </a:r>
            <a:r>
              <a:rPr sz="2800" spc="555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rollerle</a:t>
            </a:r>
            <a:r>
              <a:rPr sz="2800" spc="585" dirty="0">
                <a:latin typeface="Times New Roman"/>
                <a:cs typeface="Times New Roman"/>
              </a:rPr>
              <a:t> </a:t>
            </a:r>
            <a:r>
              <a:rPr sz="2800" spc="-180" dirty="0">
                <a:latin typeface="Microsoft Sans Serif"/>
                <a:cs typeface="Microsoft Sans Serif"/>
              </a:rPr>
              <a:t>benzerlik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260" dirty="0">
                <a:latin typeface="Microsoft Sans Serif"/>
                <a:cs typeface="Microsoft Sans Serif"/>
              </a:rPr>
              <a:t>göstermektedir.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195" dirty="0">
                <a:latin typeface="Microsoft Sans Serif"/>
                <a:cs typeface="Microsoft Sans Serif"/>
              </a:rPr>
              <a:t>Eziyet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gören</a:t>
            </a:r>
            <a:r>
              <a:rPr sz="2800" spc="140" dirty="0">
                <a:latin typeface="Microsoft Sans Serif"/>
                <a:cs typeface="Microsoft Sans Serif"/>
              </a:rPr>
              <a:t> </a:t>
            </a:r>
            <a:r>
              <a:rPr sz="2800" spc="-170" dirty="0">
                <a:latin typeface="Microsoft Sans Serif"/>
                <a:cs typeface="Microsoft Sans Serif"/>
              </a:rPr>
              <a:t>kişiye</a:t>
            </a:r>
            <a:r>
              <a:rPr sz="2800" spc="145" dirty="0">
                <a:latin typeface="Microsoft Sans Serif"/>
                <a:cs typeface="Microsoft Sans Serif"/>
              </a:rPr>
              <a:t> </a:t>
            </a:r>
            <a:r>
              <a:rPr sz="2800" spc="-260" dirty="0">
                <a:latin typeface="Microsoft Sans Serif"/>
                <a:cs typeface="Microsoft Sans Serif"/>
              </a:rPr>
              <a:t>kurban,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kurbana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spc="-175" dirty="0">
                <a:latin typeface="Microsoft Sans Serif"/>
                <a:cs typeface="Microsoft Sans Serif"/>
              </a:rPr>
              <a:t>eziyet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305" dirty="0">
                <a:latin typeface="Microsoft Sans Serif"/>
                <a:cs typeface="Microsoft Sans Serif"/>
              </a:rPr>
              <a:t>eden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spc="-170" dirty="0">
                <a:latin typeface="Microsoft Sans Serif"/>
                <a:cs typeface="Microsoft Sans Serif"/>
              </a:rPr>
              <a:t>kişiye</a:t>
            </a:r>
            <a:r>
              <a:rPr sz="2800" spc="145" dirty="0">
                <a:latin typeface="Microsoft Sans Serif"/>
                <a:cs typeface="Microsoft Sans Serif"/>
              </a:rPr>
              <a:t> </a:t>
            </a:r>
            <a:r>
              <a:rPr sz="2800" spc="-160" dirty="0">
                <a:latin typeface="Microsoft Sans Serif"/>
                <a:cs typeface="Microsoft Sans Serif"/>
              </a:rPr>
              <a:t>siber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spc="-285" dirty="0">
                <a:latin typeface="Microsoft Sans Serif"/>
                <a:cs typeface="Microsoft Sans Serif"/>
              </a:rPr>
              <a:t>zorba</a:t>
            </a:r>
            <a:r>
              <a:rPr sz="2800" spc="-285" dirty="0">
                <a:latin typeface="Times New Roman"/>
                <a:cs typeface="Times New Roman"/>
              </a:rPr>
              <a:t> </a:t>
            </a:r>
            <a:r>
              <a:rPr sz="2800" spc="-265" dirty="0">
                <a:latin typeface="Microsoft Sans Serif"/>
                <a:cs typeface="Microsoft Sans Serif"/>
              </a:rPr>
              <a:t>denilmektedir.</a:t>
            </a:r>
            <a:endParaRPr sz="2800">
              <a:latin typeface="Microsoft Sans Serif"/>
              <a:cs typeface="Microsoft Sans Serif"/>
            </a:endParaRPr>
          </a:p>
          <a:p>
            <a:pPr marL="469900" marR="5715" indent="-457834" algn="just">
              <a:lnSpc>
                <a:spcPct val="90000"/>
              </a:lnSpc>
              <a:spcBef>
                <a:spcPts val="994"/>
              </a:spcBef>
            </a:pPr>
            <a:r>
              <a:rPr sz="2800" spc="-39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spc="204" dirty="0">
                <a:solidFill>
                  <a:srgbClr val="6F2F9F"/>
                </a:solidFill>
                <a:latin typeface="Microsoft Sans Serif"/>
                <a:cs typeface="Microsoft Sans Serif"/>
              </a:rPr>
              <a:t>  </a:t>
            </a:r>
            <a:r>
              <a:rPr sz="2800" spc="-285" dirty="0">
                <a:latin typeface="Microsoft Sans Serif"/>
                <a:cs typeface="Microsoft Sans Serif"/>
              </a:rPr>
              <a:t>Geleneksel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235" dirty="0">
                <a:latin typeface="Microsoft Sans Serif"/>
                <a:cs typeface="Microsoft Sans Serif"/>
              </a:rPr>
              <a:t>zorbalıkta</a:t>
            </a:r>
            <a:r>
              <a:rPr sz="2800" spc="85" dirty="0">
                <a:latin typeface="Microsoft Sans Serif"/>
                <a:cs typeface="Microsoft Sans Serif"/>
              </a:rPr>
              <a:t> </a:t>
            </a:r>
            <a:r>
              <a:rPr sz="2800" spc="-355" dirty="0">
                <a:latin typeface="Microsoft Sans Serif"/>
                <a:cs typeface="Microsoft Sans Serif"/>
              </a:rPr>
              <a:t>daha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spc="-360" dirty="0">
                <a:latin typeface="Microsoft Sans Serif"/>
                <a:cs typeface="Microsoft Sans Serif"/>
              </a:rPr>
              <a:t>çok</a:t>
            </a:r>
            <a:r>
              <a:rPr sz="2800" spc="170" dirty="0">
                <a:latin typeface="Microsoft Sans Serif"/>
                <a:cs typeface="Microsoft Sans Serif"/>
              </a:rPr>
              <a:t> </a:t>
            </a:r>
            <a:r>
              <a:rPr sz="2800" spc="-315" dirty="0">
                <a:latin typeface="Microsoft Sans Serif"/>
                <a:cs typeface="Microsoft Sans Serif"/>
              </a:rPr>
              <a:t>güçsüz</a:t>
            </a:r>
            <a:r>
              <a:rPr sz="2800" spc="130" dirty="0">
                <a:latin typeface="Microsoft Sans Serif"/>
                <a:cs typeface="Microsoft Sans Serif"/>
              </a:rPr>
              <a:t> </a:t>
            </a:r>
            <a:r>
              <a:rPr sz="2800" spc="-305" dirty="0">
                <a:latin typeface="Microsoft Sans Serif"/>
                <a:cs typeface="Microsoft Sans Serif"/>
              </a:rPr>
              <a:t>kurban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245" dirty="0">
                <a:latin typeface="Microsoft Sans Serif"/>
                <a:cs typeface="Microsoft Sans Serif"/>
              </a:rPr>
              <a:t>tercih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250" dirty="0">
                <a:latin typeface="Microsoft Sans Serif"/>
                <a:cs typeface="Microsoft Sans Serif"/>
              </a:rPr>
              <a:t>edilse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450" dirty="0">
                <a:latin typeface="Microsoft Sans Serif"/>
                <a:cs typeface="Microsoft Sans Serif"/>
              </a:rPr>
              <a:t>de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r>
              <a:rPr sz="2800" spc="-260" dirty="0">
                <a:latin typeface="Microsoft Sans Serif"/>
                <a:cs typeface="Microsoft Sans Serif"/>
              </a:rPr>
              <a:t>siber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235" dirty="0">
                <a:latin typeface="Microsoft Sans Serif"/>
                <a:cs typeface="Microsoft Sans Serif"/>
              </a:rPr>
              <a:t>zorbalıkta</a:t>
            </a:r>
            <a:r>
              <a:rPr sz="2800" spc="85" dirty="0">
                <a:latin typeface="Microsoft Sans Serif"/>
                <a:cs typeface="Microsoft Sans Serif"/>
              </a:rPr>
              <a:t> </a:t>
            </a:r>
            <a:r>
              <a:rPr sz="2800" spc="-440" dirty="0">
                <a:latin typeface="Microsoft Sans Serif"/>
                <a:cs typeface="Microsoft Sans Serif"/>
              </a:rPr>
              <a:t>bu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290" dirty="0">
                <a:latin typeface="Microsoft Sans Serif"/>
                <a:cs typeface="Microsoft Sans Serif"/>
              </a:rPr>
              <a:t>her</a:t>
            </a:r>
            <a:r>
              <a:rPr sz="2800" spc="-290" dirty="0">
                <a:latin typeface="Times New Roman"/>
                <a:cs typeface="Times New Roman"/>
              </a:rPr>
              <a:t> </a:t>
            </a:r>
            <a:r>
              <a:rPr sz="2800" spc="-345" dirty="0">
                <a:latin typeface="Microsoft Sans Serif"/>
                <a:cs typeface="Microsoft Sans Serif"/>
              </a:rPr>
              <a:t>zaman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spc="-220" dirty="0">
                <a:latin typeface="Microsoft Sans Serif"/>
                <a:cs typeface="Microsoft Sans Serif"/>
              </a:rPr>
              <a:t>şart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225" dirty="0">
                <a:latin typeface="Microsoft Sans Serif"/>
                <a:cs typeface="Microsoft Sans Serif"/>
              </a:rPr>
              <a:t>değildir.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315" dirty="0">
                <a:latin typeface="Microsoft Sans Serif"/>
                <a:cs typeface="Microsoft Sans Serif"/>
              </a:rPr>
              <a:t>Bazen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Microsoft Sans Serif"/>
                <a:cs typeface="Microsoft Sans Serif"/>
              </a:rPr>
              <a:t>gerçek</a:t>
            </a:r>
            <a:r>
              <a:rPr sz="2800" spc="90" dirty="0">
                <a:latin typeface="Microsoft Sans Serif"/>
                <a:cs typeface="Microsoft Sans Serif"/>
              </a:rPr>
              <a:t> </a:t>
            </a:r>
            <a:r>
              <a:rPr sz="2800" spc="-254" dirty="0">
                <a:latin typeface="Microsoft Sans Serif"/>
                <a:cs typeface="Microsoft Sans Serif"/>
              </a:rPr>
              <a:t>hayatta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70" dirty="0">
                <a:latin typeface="Microsoft Sans Serif"/>
                <a:cs typeface="Microsoft Sans Serif"/>
              </a:rPr>
              <a:t>güçlü</a:t>
            </a:r>
            <a:r>
              <a:rPr sz="2800" spc="80" dirty="0">
                <a:latin typeface="Microsoft Sans Serif"/>
                <a:cs typeface="Microsoft Sans Serif"/>
              </a:rPr>
              <a:t> </a:t>
            </a:r>
            <a:r>
              <a:rPr sz="2800" spc="-254" dirty="0">
                <a:latin typeface="Microsoft Sans Serif"/>
                <a:cs typeface="Microsoft Sans Serif"/>
              </a:rPr>
              <a:t>olan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60" dirty="0">
                <a:latin typeface="Microsoft Sans Serif"/>
                <a:cs typeface="Microsoft Sans Serif"/>
              </a:rPr>
              <a:t>bir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260" dirty="0">
                <a:latin typeface="Microsoft Sans Serif"/>
                <a:cs typeface="Microsoft Sans Serif"/>
              </a:rPr>
              <a:t>insan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260" dirty="0">
                <a:latin typeface="Microsoft Sans Serif"/>
                <a:cs typeface="Microsoft Sans Serif"/>
              </a:rPr>
              <a:t>sanal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15" dirty="0">
                <a:latin typeface="Microsoft Sans Serif"/>
                <a:cs typeface="Microsoft Sans Serif"/>
              </a:rPr>
              <a:t>atakların</a:t>
            </a:r>
            <a:r>
              <a:rPr sz="2800" spc="70" dirty="0">
                <a:latin typeface="Microsoft Sans Serif"/>
                <a:cs typeface="Microsoft Sans Serif"/>
              </a:rPr>
              <a:t> </a:t>
            </a:r>
            <a:r>
              <a:rPr sz="2800" spc="-114" dirty="0">
                <a:latin typeface="Microsoft Sans Serif"/>
                <a:cs typeface="Microsoft Sans Serif"/>
              </a:rPr>
              <a:t>hedefi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204" dirty="0">
                <a:latin typeface="Microsoft Sans Serif"/>
                <a:cs typeface="Microsoft Sans Serif"/>
              </a:rPr>
              <a:t>olabilirken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295" dirty="0">
                <a:latin typeface="Microsoft Sans Serif"/>
                <a:cs typeface="Microsoft Sans Serif"/>
              </a:rPr>
              <a:t>bazen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300" dirty="0">
                <a:latin typeface="Microsoft Sans Serif"/>
                <a:cs typeface="Microsoft Sans Serif"/>
              </a:rPr>
              <a:t>de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185" dirty="0">
                <a:latin typeface="Microsoft Sans Serif"/>
                <a:cs typeface="Microsoft Sans Serif"/>
              </a:rPr>
              <a:t>siber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Microsoft Sans Serif"/>
                <a:cs typeface="Microsoft Sans Serif"/>
              </a:rPr>
              <a:t>zorba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210" dirty="0">
                <a:latin typeface="Microsoft Sans Serif"/>
                <a:cs typeface="Microsoft Sans Serif"/>
              </a:rPr>
              <a:t>tarafından</a:t>
            </a:r>
            <a:r>
              <a:rPr sz="2800" spc="125" dirty="0">
                <a:latin typeface="Microsoft Sans Serif"/>
                <a:cs typeface="Microsoft Sans Serif"/>
              </a:rPr>
              <a:t> </a:t>
            </a:r>
            <a:r>
              <a:rPr sz="2800" spc="-305" dirty="0">
                <a:latin typeface="Microsoft Sans Serif"/>
                <a:cs typeface="Microsoft Sans Serif"/>
              </a:rPr>
              <a:t>daha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180" dirty="0">
                <a:latin typeface="Microsoft Sans Serif"/>
                <a:cs typeface="Microsoft Sans Serif"/>
              </a:rPr>
              <a:t>stratejik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Microsoft Sans Serif"/>
                <a:cs typeface="Microsoft Sans Serif"/>
              </a:rPr>
              <a:t>seçimler</a:t>
            </a:r>
            <a:r>
              <a:rPr sz="2800" spc="145" dirty="0">
                <a:latin typeface="Microsoft Sans Serif"/>
                <a:cs typeface="Microsoft Sans Serif"/>
              </a:rPr>
              <a:t> </a:t>
            </a:r>
            <a:r>
              <a:rPr sz="2800" spc="-210" dirty="0">
                <a:latin typeface="Microsoft Sans Serif"/>
                <a:cs typeface="Microsoft Sans Serif"/>
              </a:rPr>
              <a:t>yapılarak</a:t>
            </a:r>
            <a:r>
              <a:rPr sz="2800" spc="135" dirty="0">
                <a:latin typeface="Microsoft Sans Serif"/>
                <a:cs typeface="Microsoft Sans Serif"/>
              </a:rPr>
              <a:t> </a:t>
            </a:r>
            <a:r>
              <a:rPr sz="2800" spc="-145" dirty="0">
                <a:latin typeface="Microsoft Sans Serif"/>
                <a:cs typeface="Microsoft Sans Serif"/>
              </a:rPr>
              <a:t>zayıf</a:t>
            </a:r>
            <a:r>
              <a:rPr sz="2800" spc="125" dirty="0">
                <a:latin typeface="Microsoft Sans Serif"/>
                <a:cs typeface="Microsoft Sans Serif"/>
              </a:rPr>
              <a:t> </a:t>
            </a:r>
            <a:r>
              <a:rPr sz="2800" spc="-50" dirty="0">
                <a:latin typeface="Microsoft Sans Serif"/>
                <a:cs typeface="Microsoft Sans Serif"/>
              </a:rPr>
              <a:t>-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05" dirty="0">
                <a:latin typeface="Microsoft Sans Serif"/>
                <a:cs typeface="Microsoft Sans Serif"/>
              </a:rPr>
              <a:t>daha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65" dirty="0">
                <a:latin typeface="Microsoft Sans Serif"/>
                <a:cs typeface="Microsoft Sans Serif"/>
              </a:rPr>
              <a:t>genç,</a:t>
            </a:r>
            <a:r>
              <a:rPr sz="2800" spc="-65" dirty="0">
                <a:latin typeface="Microsoft Sans Serif"/>
                <a:cs typeface="Microsoft Sans Serif"/>
              </a:rPr>
              <a:t> </a:t>
            </a:r>
            <a:r>
              <a:rPr sz="2800" spc="-254" dirty="0">
                <a:latin typeface="Microsoft Sans Serif"/>
                <a:cs typeface="Microsoft Sans Serif"/>
              </a:rPr>
              <a:t>tecrübesiz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spc="-290" dirty="0">
                <a:latin typeface="Microsoft Sans Serif"/>
                <a:cs typeface="Microsoft Sans Serif"/>
              </a:rPr>
              <a:t>veya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80" dirty="0">
                <a:latin typeface="Microsoft Sans Serif"/>
                <a:cs typeface="Microsoft Sans Serif"/>
              </a:rPr>
              <a:t>kız-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Microsoft Sans Serif"/>
                <a:cs typeface="Microsoft Sans Serif"/>
              </a:rPr>
              <a:t>kurbanlar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29" dirty="0">
                <a:latin typeface="Microsoft Sans Serif"/>
                <a:cs typeface="Microsoft Sans Serif"/>
              </a:rPr>
              <a:t>tercih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40" dirty="0">
                <a:latin typeface="Microsoft Sans Serif"/>
                <a:cs typeface="Microsoft Sans Serif"/>
              </a:rPr>
              <a:t>edilmektedir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2892" y="941019"/>
            <a:ext cx="54870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AKRAN</a:t>
            </a:r>
            <a:r>
              <a:rPr spc="-305" dirty="0"/>
              <a:t> </a:t>
            </a:r>
            <a:r>
              <a:rPr spc="-55" dirty="0"/>
              <a:t>ZORBALIĞI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145" y="1761638"/>
            <a:ext cx="11604625" cy="424751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800" b="1" spc="-310" dirty="0">
                <a:solidFill>
                  <a:srgbClr val="FF0000"/>
                </a:solidFill>
                <a:latin typeface="Arial"/>
                <a:cs typeface="Arial"/>
              </a:rPr>
              <a:t>PEKİ</a:t>
            </a:r>
            <a:r>
              <a:rPr sz="28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330" dirty="0">
                <a:solidFill>
                  <a:srgbClr val="FF0000"/>
                </a:solidFill>
                <a:latin typeface="Arial"/>
                <a:cs typeface="Arial"/>
              </a:rPr>
              <a:t>SİBER</a:t>
            </a:r>
            <a:r>
              <a:rPr sz="28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345" dirty="0">
                <a:solidFill>
                  <a:srgbClr val="FF0000"/>
                </a:solidFill>
                <a:latin typeface="Arial"/>
                <a:cs typeface="Arial"/>
              </a:rPr>
              <a:t>ZORBALIK</a:t>
            </a:r>
            <a:r>
              <a:rPr sz="28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3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r>
              <a:rPr sz="28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...</a:t>
            </a:r>
            <a:endParaRPr sz="2800">
              <a:latin typeface="Arial"/>
              <a:cs typeface="Arial"/>
            </a:endParaRPr>
          </a:p>
          <a:p>
            <a:pPr marL="469900" marR="5080" indent="-457834" algn="just">
              <a:lnSpc>
                <a:spcPct val="90000"/>
              </a:lnSpc>
              <a:spcBef>
                <a:spcPts val="994"/>
              </a:spcBef>
            </a:pPr>
            <a:r>
              <a:rPr sz="2800" spc="-39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spc="635" dirty="0">
                <a:solidFill>
                  <a:srgbClr val="6F2F9F"/>
                </a:solidFill>
                <a:latin typeface="Microsoft Sans Serif"/>
                <a:cs typeface="Microsoft Sans Serif"/>
              </a:rPr>
              <a:t> </a:t>
            </a:r>
            <a:r>
              <a:rPr sz="2800" spc="-135" dirty="0">
                <a:latin typeface="Microsoft Sans Serif"/>
                <a:cs typeface="Microsoft Sans Serif"/>
              </a:rPr>
              <a:t>İstatistikler</a:t>
            </a:r>
            <a:r>
              <a:rPr sz="2800" spc="355" dirty="0">
                <a:latin typeface="Microsoft Sans Serif"/>
                <a:cs typeface="Microsoft Sans Serif"/>
              </a:rPr>
              <a:t> </a:t>
            </a:r>
            <a:r>
              <a:rPr sz="2800" spc="-55" dirty="0">
                <a:latin typeface="Microsoft Sans Serif"/>
                <a:cs typeface="Microsoft Sans Serif"/>
              </a:rPr>
              <a:t>siber</a:t>
            </a:r>
            <a:r>
              <a:rPr sz="2800" spc="395" dirty="0">
                <a:latin typeface="Times New Roman"/>
                <a:cs typeface="Times New Roman"/>
              </a:rPr>
              <a:t> </a:t>
            </a:r>
            <a:r>
              <a:rPr sz="2800" spc="-130" dirty="0">
                <a:latin typeface="Microsoft Sans Serif"/>
                <a:cs typeface="Microsoft Sans Serif"/>
              </a:rPr>
              <a:t>zorbalığın</a:t>
            </a:r>
            <a:r>
              <a:rPr sz="2800" spc="350" dirty="0">
                <a:latin typeface="Microsoft Sans Serif"/>
                <a:cs typeface="Microsoft Sans Serif"/>
              </a:rPr>
              <a:t> </a:t>
            </a:r>
            <a:r>
              <a:rPr sz="2800" spc="-315" dirty="0">
                <a:latin typeface="Microsoft Sans Serif"/>
                <a:cs typeface="Microsoft Sans Serif"/>
              </a:rPr>
              <a:t>günümüzde</a:t>
            </a:r>
            <a:r>
              <a:rPr sz="2800" spc="355" dirty="0">
                <a:latin typeface="Microsoft Sans Serif"/>
                <a:cs typeface="Microsoft Sans Serif"/>
              </a:rPr>
              <a:t> </a:t>
            </a:r>
            <a:r>
              <a:rPr sz="2800" spc="-295" dirty="0">
                <a:latin typeface="Microsoft Sans Serif"/>
                <a:cs typeface="Microsoft Sans Serif"/>
              </a:rPr>
              <a:t>en</a:t>
            </a:r>
            <a:r>
              <a:rPr sz="2800" spc="395" dirty="0">
                <a:latin typeface="Times New Roman"/>
                <a:cs typeface="Times New Roman"/>
              </a:rPr>
              <a:t> </a:t>
            </a:r>
            <a:r>
              <a:rPr sz="2800" spc="-290" dirty="0">
                <a:latin typeface="Microsoft Sans Serif"/>
                <a:cs typeface="Microsoft Sans Serif"/>
              </a:rPr>
              <a:t>büyük</a:t>
            </a:r>
            <a:r>
              <a:rPr sz="2800" spc="350" dirty="0">
                <a:latin typeface="Microsoft Sans Serif"/>
                <a:cs typeface="Microsoft Sans Serif"/>
              </a:rPr>
              <a:t> </a:t>
            </a:r>
            <a:r>
              <a:rPr sz="2800" spc="-175" dirty="0">
                <a:latin typeface="Microsoft Sans Serif"/>
                <a:cs typeface="Microsoft Sans Serif"/>
              </a:rPr>
              <a:t>mağdurlarının</a:t>
            </a:r>
            <a:r>
              <a:rPr sz="2800" spc="365" dirty="0">
                <a:latin typeface="Microsoft Sans Serif"/>
                <a:cs typeface="Microsoft Sans Serif"/>
              </a:rPr>
              <a:t> </a:t>
            </a:r>
            <a:r>
              <a:rPr sz="2800" spc="-150" dirty="0">
                <a:latin typeface="Microsoft Sans Serif"/>
                <a:cs typeface="Microsoft Sans Serif"/>
              </a:rPr>
              <a:t>çocuklar</a:t>
            </a:r>
            <a:r>
              <a:rPr sz="2800" spc="350" dirty="0">
                <a:latin typeface="Microsoft Sans Serif"/>
                <a:cs typeface="Microsoft Sans Serif"/>
              </a:rPr>
              <a:t> </a:t>
            </a:r>
            <a:r>
              <a:rPr sz="2800" spc="-225" dirty="0">
                <a:latin typeface="Microsoft Sans Serif"/>
                <a:cs typeface="Microsoft Sans Serif"/>
              </a:rPr>
              <a:t>(0-</a:t>
            </a:r>
            <a:r>
              <a:rPr sz="2800" spc="-290" dirty="0">
                <a:latin typeface="Microsoft Sans Serif"/>
                <a:cs typeface="Microsoft Sans Serif"/>
              </a:rPr>
              <a:t>18)</a:t>
            </a:r>
            <a:r>
              <a:rPr sz="2800" spc="-290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olduğunu</a:t>
            </a:r>
            <a:r>
              <a:rPr sz="2800" spc="535" dirty="0">
                <a:latin typeface="Microsoft Sans Serif"/>
                <a:cs typeface="Microsoft Sans Serif"/>
              </a:rPr>
              <a:t> </a:t>
            </a:r>
            <a:r>
              <a:rPr sz="2800" spc="-254" dirty="0">
                <a:latin typeface="Microsoft Sans Serif"/>
                <a:cs typeface="Microsoft Sans Serif"/>
              </a:rPr>
              <a:t>göstermektedir.</a:t>
            </a:r>
            <a:r>
              <a:rPr sz="2800" spc="570" dirty="0">
                <a:latin typeface="Times New Roman"/>
                <a:cs typeface="Times New Roman"/>
              </a:rPr>
              <a:t> </a:t>
            </a:r>
            <a:r>
              <a:rPr sz="2800" spc="-315" dirty="0">
                <a:latin typeface="Microsoft Sans Serif"/>
                <a:cs typeface="Microsoft Sans Serif"/>
              </a:rPr>
              <a:t>Bunun</a:t>
            </a:r>
            <a:r>
              <a:rPr sz="2800" spc="585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Microsoft Sans Serif"/>
                <a:cs typeface="Microsoft Sans Serif"/>
              </a:rPr>
              <a:t>nedeni</a:t>
            </a:r>
            <a:r>
              <a:rPr sz="2800" spc="5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ise</a:t>
            </a:r>
            <a:r>
              <a:rPr sz="2800" spc="580" dirty="0">
                <a:latin typeface="Times New Roman"/>
                <a:cs typeface="Times New Roman"/>
              </a:rPr>
              <a:t> </a:t>
            </a:r>
            <a:r>
              <a:rPr sz="2800" spc="-130" dirty="0">
                <a:latin typeface="Microsoft Sans Serif"/>
                <a:cs typeface="Microsoft Sans Serif"/>
              </a:rPr>
              <a:t>gelişen</a:t>
            </a:r>
            <a:r>
              <a:rPr sz="2800" spc="530" dirty="0">
                <a:latin typeface="Microsoft Sans Serif"/>
                <a:cs typeface="Microsoft Sans Serif"/>
              </a:rPr>
              <a:t> </a:t>
            </a:r>
            <a:r>
              <a:rPr sz="2800" spc="-125" dirty="0">
                <a:latin typeface="Microsoft Sans Serif"/>
                <a:cs typeface="Microsoft Sans Serif"/>
              </a:rPr>
              <a:t>teknoloji</a:t>
            </a:r>
            <a:r>
              <a:rPr sz="2800" spc="585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ve</a:t>
            </a:r>
            <a:r>
              <a:rPr sz="2800" spc="580" dirty="0">
                <a:latin typeface="Times New Roman"/>
                <a:cs typeface="Times New Roman"/>
              </a:rPr>
              <a:t> </a:t>
            </a:r>
            <a:r>
              <a:rPr sz="2800" spc="-300" dirty="0">
                <a:latin typeface="Microsoft Sans Serif"/>
                <a:cs typeface="Microsoft Sans Serif"/>
              </a:rPr>
              <a:t>bu</a:t>
            </a:r>
            <a:r>
              <a:rPr sz="2800" spc="575" dirty="0">
                <a:latin typeface="Times New Roman"/>
                <a:cs typeface="Times New Roman"/>
              </a:rPr>
              <a:t> </a:t>
            </a:r>
            <a:r>
              <a:rPr sz="2800" spc="-175" dirty="0">
                <a:latin typeface="Microsoft Sans Serif"/>
                <a:cs typeface="Microsoft Sans Serif"/>
              </a:rPr>
              <a:t>teknolojinin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spc="-265" dirty="0">
                <a:latin typeface="Microsoft Sans Serif"/>
                <a:cs typeface="Microsoft Sans Serif"/>
              </a:rPr>
              <a:t>beraberinde</a:t>
            </a:r>
            <a:r>
              <a:rPr sz="2800" spc="350" dirty="0">
                <a:latin typeface="Times New Roman"/>
                <a:cs typeface="Times New Roman"/>
              </a:rPr>
              <a:t> </a:t>
            </a:r>
            <a:r>
              <a:rPr sz="2800" spc="-160" dirty="0">
                <a:latin typeface="Microsoft Sans Serif"/>
                <a:cs typeface="Microsoft Sans Serif"/>
              </a:rPr>
              <a:t>getirdiği</a:t>
            </a:r>
            <a:r>
              <a:rPr sz="2800" spc="315" dirty="0">
                <a:latin typeface="Microsoft Sans Serif"/>
                <a:cs typeface="Microsoft Sans Serif"/>
              </a:rPr>
              <a:t> </a:t>
            </a:r>
            <a:r>
              <a:rPr sz="2800" spc="-130" dirty="0">
                <a:latin typeface="Microsoft Sans Serif"/>
                <a:cs typeface="Microsoft Sans Serif"/>
              </a:rPr>
              <a:t>riskler</a:t>
            </a:r>
            <a:r>
              <a:rPr sz="2800" spc="350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Microsoft Sans Serif"/>
                <a:cs typeface="Microsoft Sans Serif"/>
              </a:rPr>
              <a:t>noktasında</a:t>
            </a:r>
            <a:r>
              <a:rPr sz="2800" spc="295" dirty="0">
                <a:latin typeface="Microsoft Sans Serif"/>
                <a:cs typeface="Microsoft Sans Serif"/>
              </a:rPr>
              <a:t> </a:t>
            </a:r>
            <a:r>
              <a:rPr sz="2800" spc="-295" dirty="0">
                <a:latin typeface="Microsoft Sans Serif"/>
                <a:cs typeface="Microsoft Sans Serif"/>
              </a:rPr>
              <a:t>en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Microsoft Sans Serif"/>
                <a:cs typeface="Microsoft Sans Serif"/>
              </a:rPr>
              <a:t>savunmasız</a:t>
            </a:r>
            <a:r>
              <a:rPr sz="2800" spc="315" dirty="0">
                <a:latin typeface="Microsoft Sans Serif"/>
                <a:cs typeface="Microsoft Sans Serif"/>
              </a:rPr>
              <a:t> </a:t>
            </a:r>
            <a:r>
              <a:rPr sz="2800" spc="-285" dirty="0">
                <a:latin typeface="Microsoft Sans Serif"/>
                <a:cs typeface="Microsoft Sans Serif"/>
              </a:rPr>
              <a:t>grubun</a:t>
            </a:r>
            <a:r>
              <a:rPr sz="2800" spc="350" dirty="0">
                <a:latin typeface="Times New Roman"/>
                <a:cs typeface="Times New Roman"/>
              </a:rPr>
              <a:t> </a:t>
            </a:r>
            <a:r>
              <a:rPr sz="2800" spc="-190" dirty="0">
                <a:latin typeface="Microsoft Sans Serif"/>
                <a:cs typeface="Microsoft Sans Serif"/>
              </a:rPr>
              <a:t>çocuklar</a:t>
            </a:r>
            <a:r>
              <a:rPr sz="2800" spc="310" dirty="0">
                <a:latin typeface="Microsoft Sans Serif"/>
                <a:cs typeface="Microsoft Sans Serif"/>
              </a:rPr>
              <a:t> </a:t>
            </a:r>
            <a:r>
              <a:rPr sz="2800" spc="-160" dirty="0">
                <a:latin typeface="Microsoft Sans Serif"/>
                <a:cs typeface="Microsoft Sans Serif"/>
              </a:rPr>
              <a:t>olmasıyla </a:t>
            </a:r>
            <a:r>
              <a:rPr sz="2800" spc="-204" dirty="0">
                <a:latin typeface="Microsoft Sans Serif"/>
                <a:cs typeface="Microsoft Sans Serif"/>
              </a:rPr>
              <a:t>açıklanmaktadır</a:t>
            </a:r>
            <a:r>
              <a:rPr sz="2800" spc="210" dirty="0">
                <a:latin typeface="Microsoft Sans Serif"/>
                <a:cs typeface="Microsoft Sans Serif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Öyle</a:t>
            </a:r>
            <a:r>
              <a:rPr sz="2800" spc="2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ki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spc="-300" dirty="0">
                <a:latin typeface="Microsoft Sans Serif"/>
                <a:cs typeface="Microsoft Sans Serif"/>
              </a:rPr>
              <a:t>bu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Microsoft Sans Serif"/>
                <a:cs typeface="Microsoft Sans Serif"/>
              </a:rPr>
              <a:t>riskler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Microsoft Sans Serif"/>
                <a:cs typeface="Microsoft Sans Serif"/>
              </a:rPr>
              <a:t>hızla</a:t>
            </a:r>
            <a:r>
              <a:rPr sz="2800" spc="200" dirty="0">
                <a:latin typeface="Microsoft Sans Serif"/>
                <a:cs typeface="Microsoft Sans Serif"/>
              </a:rPr>
              <a:t> </a:t>
            </a:r>
            <a:r>
              <a:rPr sz="2800" spc="-210" dirty="0">
                <a:latin typeface="Microsoft Sans Serif"/>
                <a:cs typeface="Microsoft Sans Serif"/>
              </a:rPr>
              <a:t>yaygınlaşan</a:t>
            </a:r>
            <a:r>
              <a:rPr sz="2800" spc="2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bir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270" dirty="0">
                <a:latin typeface="Microsoft Sans Serif"/>
                <a:cs typeface="Microsoft Sans Serif"/>
              </a:rPr>
              <a:t>biçimde</a:t>
            </a:r>
            <a:r>
              <a:rPr sz="2800" spc="225" dirty="0">
                <a:latin typeface="Microsoft Sans Serif"/>
                <a:cs typeface="Microsoft Sans Serif"/>
              </a:rPr>
              <a:t> </a:t>
            </a:r>
            <a:r>
              <a:rPr sz="2800" spc="-270" dirty="0">
                <a:latin typeface="Microsoft Sans Serif"/>
                <a:cs typeface="Microsoft Sans Serif"/>
              </a:rPr>
              <a:t>okulun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spc="-100" dirty="0">
                <a:latin typeface="Microsoft Sans Serif"/>
                <a:cs typeface="Microsoft Sans Serif"/>
              </a:rPr>
              <a:t>sınırlarını </a:t>
            </a:r>
            <a:r>
              <a:rPr sz="2800" spc="-254" dirty="0">
                <a:latin typeface="Microsoft Sans Serif"/>
                <a:cs typeface="Microsoft Sans Serif"/>
              </a:rPr>
              <a:t>aşmış</a:t>
            </a:r>
            <a:r>
              <a:rPr sz="2800" spc="-45" dirty="0">
                <a:latin typeface="Microsoft Sans Serif"/>
                <a:cs typeface="Microsoft Sans Serif"/>
              </a:rPr>
              <a:t> </a:t>
            </a:r>
            <a:r>
              <a:rPr sz="2800" spc="-235" dirty="0">
                <a:latin typeface="Microsoft Sans Serif"/>
                <a:cs typeface="Microsoft Sans Serif"/>
              </a:rPr>
              <a:t>çocukların-</a:t>
            </a:r>
            <a:r>
              <a:rPr sz="2800" spc="-254" dirty="0">
                <a:latin typeface="Microsoft Sans Serif"/>
                <a:cs typeface="Microsoft Sans Serif"/>
              </a:rPr>
              <a:t>gençlerin</a:t>
            </a:r>
            <a:r>
              <a:rPr sz="2800" spc="-40" dirty="0">
                <a:latin typeface="Microsoft Sans Serif"/>
                <a:cs typeface="Microsoft Sans Serif"/>
              </a:rPr>
              <a:t> </a:t>
            </a:r>
            <a:r>
              <a:rPr sz="2800" spc="-265" dirty="0">
                <a:latin typeface="Microsoft Sans Serif"/>
                <a:cs typeface="Microsoft Sans Serif"/>
              </a:rPr>
              <a:t>evdeki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45" dirty="0">
                <a:latin typeface="Microsoft Sans Serif"/>
                <a:cs typeface="Microsoft Sans Serif"/>
              </a:rPr>
              <a:t>odalarına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spc="-270" dirty="0">
                <a:latin typeface="Microsoft Sans Serif"/>
                <a:cs typeface="Microsoft Sans Serif"/>
              </a:rPr>
              <a:t>kadar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Microsoft Sans Serif"/>
                <a:cs typeface="Microsoft Sans Serif"/>
              </a:rPr>
              <a:t>girmiştir.</a:t>
            </a:r>
            <a:endParaRPr sz="2800">
              <a:latin typeface="Microsoft Sans Serif"/>
              <a:cs typeface="Microsoft Sans Serif"/>
            </a:endParaRPr>
          </a:p>
          <a:p>
            <a:pPr marL="469900" marR="5715" indent="-457834" algn="just">
              <a:lnSpc>
                <a:spcPct val="90000"/>
              </a:lnSpc>
              <a:spcBef>
                <a:spcPts val="1015"/>
              </a:spcBef>
            </a:pPr>
            <a:r>
              <a:rPr sz="2800" spc="-39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spc="470" dirty="0">
                <a:solidFill>
                  <a:srgbClr val="6F2F9F"/>
                </a:solidFill>
                <a:latin typeface="Microsoft Sans Serif"/>
                <a:cs typeface="Microsoft Sans Serif"/>
              </a:rPr>
              <a:t> </a:t>
            </a:r>
            <a:r>
              <a:rPr sz="2800" spc="-270" dirty="0">
                <a:latin typeface="Microsoft Sans Serif"/>
                <a:cs typeface="Microsoft Sans Serif"/>
              </a:rPr>
              <a:t>Çocuklar</a:t>
            </a:r>
            <a:r>
              <a:rPr sz="2800" spc="345" dirty="0">
                <a:latin typeface="Microsoft Sans Serif"/>
                <a:cs typeface="Microsoft Sans Serif"/>
              </a:rPr>
              <a:t>  </a:t>
            </a:r>
            <a:r>
              <a:rPr sz="2800" spc="-280" dirty="0">
                <a:latin typeface="Microsoft Sans Serif"/>
                <a:cs typeface="Microsoft Sans Serif"/>
              </a:rPr>
              <a:t>ve</a:t>
            </a:r>
            <a:r>
              <a:rPr sz="2800" spc="38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Microsoft Sans Serif"/>
                <a:cs typeface="Microsoft Sans Serif"/>
              </a:rPr>
              <a:t>gençlerin</a:t>
            </a:r>
            <a:r>
              <a:rPr sz="2800" spc="350" dirty="0">
                <a:latin typeface="Microsoft Sans Serif"/>
                <a:cs typeface="Microsoft Sans Serif"/>
              </a:rPr>
              <a:t>  </a:t>
            </a:r>
            <a:r>
              <a:rPr sz="2800" dirty="0">
                <a:latin typeface="Microsoft Sans Serif"/>
                <a:cs typeface="Microsoft Sans Serif"/>
              </a:rPr>
              <a:t>yaşadığı</a:t>
            </a:r>
            <a:r>
              <a:rPr sz="2800" spc="340" dirty="0">
                <a:latin typeface="Microsoft Sans Serif"/>
                <a:cs typeface="Microsoft Sans Serif"/>
              </a:rPr>
              <a:t>  </a:t>
            </a:r>
            <a:r>
              <a:rPr sz="2800" dirty="0">
                <a:latin typeface="Microsoft Sans Serif"/>
                <a:cs typeface="Microsoft Sans Serif"/>
              </a:rPr>
              <a:t>siber</a:t>
            </a:r>
            <a:r>
              <a:rPr sz="2800" spc="3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Microsoft Sans Serif"/>
                <a:cs typeface="Microsoft Sans Serif"/>
              </a:rPr>
              <a:t>zorbalık,</a:t>
            </a:r>
            <a:r>
              <a:rPr sz="2800" spc="345" dirty="0">
                <a:latin typeface="Microsoft Sans Serif"/>
                <a:cs typeface="Microsoft Sans Serif"/>
              </a:rPr>
              <a:t>  </a:t>
            </a:r>
            <a:r>
              <a:rPr sz="2800" dirty="0">
                <a:latin typeface="Microsoft Sans Serif"/>
                <a:cs typeface="Microsoft Sans Serif"/>
              </a:rPr>
              <a:t>akranlarının</a:t>
            </a:r>
            <a:r>
              <a:rPr sz="2800" spc="350" dirty="0">
                <a:latin typeface="Microsoft Sans Serif"/>
                <a:cs typeface="Microsoft Sans Serif"/>
              </a:rPr>
              <a:t>  </a:t>
            </a:r>
            <a:r>
              <a:rPr sz="2800" spc="-240" dirty="0">
                <a:latin typeface="Microsoft Sans Serif"/>
                <a:cs typeface="Microsoft Sans Serif"/>
              </a:rPr>
              <a:t>e-</a:t>
            </a:r>
            <a:r>
              <a:rPr sz="2800" spc="-160" dirty="0">
                <a:latin typeface="Microsoft Sans Serif"/>
                <a:cs typeface="Microsoft Sans Serif"/>
              </a:rPr>
              <a:t>posta,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2800" spc="-285" dirty="0">
                <a:latin typeface="Microsoft Sans Serif"/>
                <a:cs typeface="Microsoft Sans Serif"/>
              </a:rPr>
              <a:t>Facebook,</a:t>
            </a:r>
            <a:r>
              <a:rPr sz="2800" spc="415" dirty="0">
                <a:latin typeface="Times New Roman"/>
                <a:cs typeface="Times New Roman"/>
              </a:rPr>
              <a:t>  </a:t>
            </a:r>
            <a:r>
              <a:rPr sz="2800" spc="-290" dirty="0">
                <a:latin typeface="Microsoft Sans Serif"/>
                <a:cs typeface="Microsoft Sans Serif"/>
              </a:rPr>
              <a:t>Whatsapp,</a:t>
            </a:r>
            <a:r>
              <a:rPr sz="2800" spc="4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vb.</a:t>
            </a:r>
            <a:r>
              <a:rPr sz="2800" spc="409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Microsoft Sans Serif"/>
                <a:cs typeface="Microsoft Sans Serif"/>
              </a:rPr>
              <a:t>sosyal</a:t>
            </a:r>
            <a:r>
              <a:rPr sz="2800" spc="420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Microsoft Sans Serif"/>
                <a:cs typeface="Microsoft Sans Serif"/>
              </a:rPr>
              <a:t>sohbet</a:t>
            </a:r>
            <a:r>
              <a:rPr sz="2800" spc="420" dirty="0">
                <a:latin typeface="Times New Roman"/>
                <a:cs typeface="Times New Roman"/>
              </a:rPr>
              <a:t> </a:t>
            </a:r>
            <a:r>
              <a:rPr sz="2800" spc="-180" dirty="0">
                <a:latin typeface="Microsoft Sans Serif"/>
                <a:cs typeface="Microsoft Sans Serif"/>
              </a:rPr>
              <a:t>ortamları</a:t>
            </a:r>
            <a:r>
              <a:rPr sz="2800" spc="375" dirty="0">
                <a:latin typeface="Microsoft Sans Serif"/>
                <a:cs typeface="Microsoft Sans Serif"/>
              </a:rPr>
              <a:t> </a:t>
            </a:r>
            <a:r>
              <a:rPr sz="2800" spc="-265" dirty="0">
                <a:latin typeface="Microsoft Sans Serif"/>
                <a:cs typeface="Microsoft Sans Serif"/>
              </a:rPr>
              <a:t>üzerinden</a:t>
            </a:r>
            <a:r>
              <a:rPr sz="2800" spc="375" dirty="0">
                <a:latin typeface="Microsoft Sans Serif"/>
                <a:cs typeface="Microsoft Sans Serif"/>
              </a:rPr>
              <a:t> </a:t>
            </a:r>
            <a:r>
              <a:rPr sz="2800" spc="-290" dirty="0">
                <a:latin typeface="Microsoft Sans Serif"/>
                <a:cs typeface="Microsoft Sans Serif"/>
              </a:rPr>
              <a:t>veya</a:t>
            </a:r>
            <a:r>
              <a:rPr sz="2800" spc="430" dirty="0">
                <a:latin typeface="Times New Roman"/>
                <a:cs typeface="Times New Roman"/>
              </a:rPr>
              <a:t> </a:t>
            </a:r>
            <a:r>
              <a:rPr sz="2800" spc="-290" dirty="0">
                <a:latin typeface="Microsoft Sans Serif"/>
                <a:cs typeface="Microsoft Sans Serif"/>
              </a:rPr>
              <a:t>doğrudan</a:t>
            </a:r>
            <a:r>
              <a:rPr sz="2800" spc="385" dirty="0">
                <a:latin typeface="Microsoft Sans Serif"/>
                <a:cs typeface="Microsoft Sans Serif"/>
              </a:rPr>
              <a:t> </a:t>
            </a:r>
            <a:r>
              <a:rPr sz="2800" spc="-320" dirty="0">
                <a:latin typeface="Microsoft Sans Serif"/>
                <a:cs typeface="Microsoft Sans Serif"/>
              </a:rPr>
              <a:t>cep</a:t>
            </a:r>
            <a:r>
              <a:rPr sz="2800" spc="-320" dirty="0">
                <a:latin typeface="Times New Roman"/>
                <a:cs typeface="Times New Roman"/>
              </a:rPr>
              <a:t> </a:t>
            </a:r>
            <a:r>
              <a:rPr sz="2800" spc="-220" dirty="0">
                <a:latin typeface="Microsoft Sans Serif"/>
                <a:cs typeface="Microsoft Sans Serif"/>
              </a:rPr>
              <a:t>telefonlarına</a:t>
            </a:r>
            <a:r>
              <a:rPr sz="2800" spc="80" dirty="0">
                <a:latin typeface="Microsoft Sans Serif"/>
                <a:cs typeface="Microsoft Sans Serif"/>
              </a:rPr>
              <a:t> </a:t>
            </a:r>
            <a:r>
              <a:rPr sz="2800" spc="-270" dirty="0">
                <a:latin typeface="Microsoft Sans Serif"/>
                <a:cs typeface="Microsoft Sans Serif"/>
              </a:rPr>
              <a:t>gelen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Microsoft Sans Serif"/>
                <a:cs typeface="Microsoft Sans Serif"/>
              </a:rPr>
              <a:t>sözlü</a:t>
            </a:r>
            <a:r>
              <a:rPr sz="2800" spc="85" dirty="0">
                <a:latin typeface="Microsoft Sans Serif"/>
                <a:cs typeface="Microsoft Sans Serif"/>
              </a:rPr>
              <a:t> </a:t>
            </a:r>
            <a:r>
              <a:rPr sz="2800" spc="-290" dirty="0">
                <a:latin typeface="Microsoft Sans Serif"/>
                <a:cs typeface="Microsoft Sans Serif"/>
              </a:rPr>
              <a:t>veya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140" dirty="0">
                <a:latin typeface="Microsoft Sans Serif"/>
                <a:cs typeface="Microsoft Sans Serif"/>
              </a:rPr>
              <a:t>yazılı</a:t>
            </a:r>
            <a:r>
              <a:rPr sz="2800" spc="85" dirty="0">
                <a:latin typeface="Microsoft Sans Serif"/>
                <a:cs typeface="Microsoft Sans Serif"/>
              </a:rPr>
              <a:t> </a:t>
            </a:r>
            <a:r>
              <a:rPr sz="2800" spc="-240" dirty="0">
                <a:latin typeface="Microsoft Sans Serif"/>
                <a:cs typeface="Microsoft Sans Serif"/>
              </a:rPr>
              <a:t>mesajlarla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215" dirty="0">
                <a:latin typeface="Microsoft Sans Serif"/>
                <a:cs typeface="Microsoft Sans Serif"/>
              </a:rPr>
              <a:t>rahatsız</a:t>
            </a:r>
            <a:r>
              <a:rPr sz="2800" spc="105" dirty="0">
                <a:latin typeface="Microsoft Sans Serif"/>
                <a:cs typeface="Microsoft Sans Serif"/>
              </a:rPr>
              <a:t> </a:t>
            </a:r>
            <a:r>
              <a:rPr sz="2800" spc="-235" dirty="0">
                <a:latin typeface="Microsoft Sans Serif"/>
                <a:cs typeface="Microsoft Sans Serif"/>
              </a:rPr>
              <a:t>edilmesi,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küçük</a:t>
            </a:r>
            <a:r>
              <a:rPr sz="2800" spc="90" dirty="0">
                <a:latin typeface="Microsoft Sans Serif"/>
                <a:cs typeface="Microsoft Sans Serif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düşürülmesi </a:t>
            </a:r>
            <a:r>
              <a:rPr sz="2800" spc="-290" dirty="0">
                <a:latin typeface="Microsoft Sans Serif"/>
                <a:cs typeface="Microsoft Sans Serif"/>
              </a:rPr>
              <a:t>veya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50" dirty="0">
                <a:latin typeface="Microsoft Sans Serif"/>
                <a:cs typeface="Microsoft Sans Serif"/>
              </a:rPr>
              <a:t>aşağılanması</a:t>
            </a:r>
            <a:r>
              <a:rPr sz="2800" spc="-35" dirty="0">
                <a:latin typeface="Microsoft Sans Serif"/>
                <a:cs typeface="Microsoft Sans Serif"/>
              </a:rPr>
              <a:t> </a:t>
            </a:r>
            <a:r>
              <a:rPr sz="2800" spc="-254" dirty="0">
                <a:latin typeface="Microsoft Sans Serif"/>
                <a:cs typeface="Microsoft Sans Serif"/>
              </a:rPr>
              <a:t>şeklinde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spc="-300" dirty="0">
                <a:latin typeface="Microsoft Sans Serif"/>
                <a:cs typeface="Microsoft Sans Serif"/>
              </a:rPr>
              <a:t>de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Microsoft Sans Serif"/>
                <a:cs typeface="Microsoft Sans Serif"/>
              </a:rPr>
              <a:t>ortaya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30" dirty="0">
                <a:latin typeface="Microsoft Sans Serif"/>
                <a:cs typeface="Microsoft Sans Serif"/>
              </a:rPr>
              <a:t>çıkmaktadır.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2892" y="941019"/>
            <a:ext cx="54870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AKRAN</a:t>
            </a:r>
            <a:r>
              <a:rPr spc="-305" dirty="0"/>
              <a:t> </a:t>
            </a:r>
            <a:r>
              <a:rPr spc="-55" dirty="0"/>
              <a:t>ZORBALIĞI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145" y="1760116"/>
            <a:ext cx="11602085" cy="34778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spc="-310" dirty="0">
                <a:solidFill>
                  <a:srgbClr val="FF0000"/>
                </a:solidFill>
                <a:latin typeface="Arial"/>
                <a:cs typeface="Arial"/>
              </a:rPr>
              <a:t>PEKİ</a:t>
            </a:r>
            <a:r>
              <a:rPr sz="28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330" dirty="0">
                <a:solidFill>
                  <a:srgbClr val="FF0000"/>
                </a:solidFill>
                <a:latin typeface="Arial"/>
                <a:cs typeface="Arial"/>
              </a:rPr>
              <a:t>SİBER</a:t>
            </a:r>
            <a:r>
              <a:rPr sz="28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345" dirty="0">
                <a:solidFill>
                  <a:srgbClr val="FF0000"/>
                </a:solidFill>
                <a:latin typeface="Arial"/>
                <a:cs typeface="Arial"/>
              </a:rPr>
              <a:t>ZORBALIK</a:t>
            </a:r>
            <a:r>
              <a:rPr sz="28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3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r>
              <a:rPr sz="28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...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195"/>
              </a:lnSpc>
              <a:spcBef>
                <a:spcPts val="670"/>
              </a:spcBef>
              <a:tabLst>
                <a:tab pos="7712709" algn="l"/>
              </a:tabLst>
            </a:pPr>
            <a:r>
              <a:rPr sz="2800" b="1" spc="-360" dirty="0">
                <a:solidFill>
                  <a:srgbClr val="006FC0"/>
                </a:solidFill>
                <a:latin typeface="Arial"/>
                <a:cs typeface="Arial"/>
              </a:rPr>
              <a:t>Bu</a:t>
            </a:r>
            <a:r>
              <a:rPr sz="2800" spc="1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320" dirty="0">
                <a:solidFill>
                  <a:srgbClr val="006FC0"/>
                </a:solidFill>
                <a:latin typeface="Arial"/>
                <a:cs typeface="Arial"/>
              </a:rPr>
              <a:t>konuda</a:t>
            </a:r>
            <a:r>
              <a:rPr sz="28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270" dirty="0">
                <a:solidFill>
                  <a:srgbClr val="006FC0"/>
                </a:solidFill>
                <a:latin typeface="Arial"/>
                <a:cs typeface="Arial"/>
              </a:rPr>
              <a:t>yapılan</a:t>
            </a:r>
            <a:r>
              <a:rPr sz="2800" b="1" spc="10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spc="-270" dirty="0">
                <a:solidFill>
                  <a:srgbClr val="006FC0"/>
                </a:solidFill>
                <a:latin typeface="Arial"/>
                <a:cs typeface="Arial"/>
              </a:rPr>
              <a:t>araştırmalarda</a:t>
            </a:r>
            <a:r>
              <a:rPr sz="2800" b="1" spc="1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spc="-235" dirty="0">
                <a:solidFill>
                  <a:srgbClr val="006FC0"/>
                </a:solidFill>
                <a:latin typeface="Arial"/>
                <a:cs typeface="Arial"/>
              </a:rPr>
              <a:t>özellikle</a:t>
            </a:r>
            <a:r>
              <a:rPr sz="2800" b="1" spc="10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spc="-295" dirty="0">
                <a:solidFill>
                  <a:srgbClr val="006FC0"/>
                </a:solidFill>
                <a:latin typeface="Arial"/>
                <a:cs typeface="Arial"/>
              </a:rPr>
              <a:t>çocuklara</a:t>
            </a:r>
            <a:r>
              <a:rPr sz="2800" b="1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sz="2800" b="1" spc="-204" dirty="0">
                <a:solidFill>
                  <a:srgbClr val="006FC0"/>
                </a:solidFill>
                <a:latin typeface="Arial"/>
                <a:cs typeface="Arial"/>
              </a:rPr>
              <a:t>ilişkin</a:t>
            </a:r>
            <a:r>
              <a:rPr sz="2800" b="1" spc="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spc="-295" dirty="0">
                <a:solidFill>
                  <a:srgbClr val="006FC0"/>
                </a:solidFill>
                <a:latin typeface="Arial"/>
                <a:cs typeface="Arial"/>
              </a:rPr>
              <a:t>saptanan</a:t>
            </a:r>
            <a:r>
              <a:rPr sz="28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270" dirty="0">
                <a:solidFill>
                  <a:srgbClr val="006FC0"/>
                </a:solidFill>
                <a:latin typeface="Arial"/>
                <a:cs typeface="Arial"/>
              </a:rPr>
              <a:t>bazı</a:t>
            </a:r>
            <a:r>
              <a:rPr sz="2800" b="1" spc="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spc="-185" dirty="0">
                <a:solidFill>
                  <a:srgbClr val="006FC0"/>
                </a:solidFill>
                <a:latin typeface="Arial"/>
                <a:cs typeface="Arial"/>
              </a:rPr>
              <a:t>veriler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195"/>
              </a:lnSpc>
            </a:pPr>
            <a:r>
              <a:rPr sz="2800" b="1" spc="-315" dirty="0">
                <a:solidFill>
                  <a:srgbClr val="006FC0"/>
                </a:solidFill>
                <a:latin typeface="Arial"/>
                <a:cs typeface="Arial"/>
              </a:rPr>
              <a:t>şu</a:t>
            </a:r>
            <a:r>
              <a:rPr sz="2800" b="1" spc="-1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spc="-155" dirty="0">
                <a:solidFill>
                  <a:srgbClr val="006FC0"/>
                </a:solidFill>
                <a:latin typeface="Arial"/>
                <a:cs typeface="Arial"/>
              </a:rPr>
              <a:t>şekildedir;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46990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250" dirty="0">
                <a:latin typeface="Microsoft Sans Serif"/>
                <a:cs typeface="Microsoft Sans Serif"/>
              </a:rPr>
              <a:t>Çocukların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b="1" spc="-360" dirty="0">
                <a:solidFill>
                  <a:srgbClr val="C00000"/>
                </a:solidFill>
                <a:latin typeface="Arial"/>
                <a:cs typeface="Arial"/>
              </a:rPr>
              <a:t>%43</a:t>
            </a:r>
            <a:r>
              <a:rPr sz="28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330" dirty="0">
                <a:solidFill>
                  <a:srgbClr val="C00000"/>
                </a:solidFill>
                <a:latin typeface="Arial"/>
                <a:cs typeface="Arial"/>
              </a:rPr>
              <a:t>ü</a:t>
            </a:r>
            <a:r>
              <a:rPr sz="2800" b="1" spc="-11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-300" dirty="0">
                <a:latin typeface="Microsoft Sans Serif"/>
                <a:cs typeface="Microsoft Sans Serif"/>
              </a:rPr>
              <a:t>en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85" dirty="0">
                <a:latin typeface="Microsoft Sans Serif"/>
                <a:cs typeface="Microsoft Sans Serif"/>
              </a:rPr>
              <a:t>az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4" dirty="0">
                <a:latin typeface="Microsoft Sans Serif"/>
                <a:cs typeface="Microsoft Sans Serif"/>
              </a:rPr>
              <a:t>bir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65" dirty="0">
                <a:latin typeface="Microsoft Sans Serif"/>
                <a:cs typeface="Microsoft Sans Serif"/>
              </a:rPr>
              <a:t>kere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40" dirty="0">
                <a:latin typeface="Microsoft Sans Serif"/>
                <a:cs typeface="Microsoft Sans Serif"/>
              </a:rPr>
              <a:t>siber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25" dirty="0">
                <a:latin typeface="Microsoft Sans Serif"/>
                <a:cs typeface="Microsoft Sans Serif"/>
              </a:rPr>
              <a:t>zorbalıkla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spc="-180" dirty="0">
                <a:latin typeface="Microsoft Sans Serif"/>
                <a:cs typeface="Microsoft Sans Serif"/>
              </a:rPr>
              <a:t>karşılaştıklarını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spc="-120" dirty="0">
                <a:latin typeface="Microsoft Sans Serif"/>
                <a:cs typeface="Microsoft Sans Serif"/>
              </a:rPr>
              <a:t>belirtiyorlar.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46990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254" dirty="0">
                <a:latin typeface="Microsoft Sans Serif"/>
                <a:cs typeface="Microsoft Sans Serif"/>
              </a:rPr>
              <a:t>Öğrencilerin</a:t>
            </a:r>
            <a:r>
              <a:rPr sz="2800" spc="-55" dirty="0">
                <a:latin typeface="Microsoft Sans Serif"/>
                <a:cs typeface="Microsoft Sans Serif"/>
              </a:rPr>
              <a:t> </a:t>
            </a:r>
            <a:r>
              <a:rPr sz="2800" b="1" spc="-350" dirty="0">
                <a:solidFill>
                  <a:srgbClr val="C00000"/>
                </a:solidFill>
                <a:latin typeface="Arial"/>
                <a:cs typeface="Arial"/>
              </a:rPr>
              <a:t>%70</a:t>
            </a:r>
            <a:r>
              <a:rPr sz="28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45" dirty="0">
                <a:latin typeface="Arial"/>
                <a:cs typeface="Arial"/>
              </a:rPr>
              <a:t>i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225" dirty="0">
                <a:latin typeface="Microsoft Sans Serif"/>
                <a:cs typeface="Microsoft Sans Serif"/>
              </a:rPr>
              <a:t>sıkça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spc="-245" dirty="0">
                <a:latin typeface="Microsoft Sans Serif"/>
                <a:cs typeface="Microsoft Sans Serif"/>
              </a:rPr>
              <a:t>siber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35" dirty="0">
                <a:latin typeface="Microsoft Sans Serif"/>
                <a:cs typeface="Microsoft Sans Serif"/>
              </a:rPr>
              <a:t>zorbalığa</a:t>
            </a:r>
            <a:r>
              <a:rPr sz="2800" spc="-65" dirty="0">
                <a:latin typeface="Microsoft Sans Serif"/>
                <a:cs typeface="Microsoft Sans Serif"/>
              </a:rPr>
              <a:t> </a:t>
            </a:r>
            <a:r>
              <a:rPr sz="2800" spc="-235" dirty="0">
                <a:latin typeface="Microsoft Sans Serif"/>
                <a:cs typeface="Microsoft Sans Serif"/>
              </a:rPr>
              <a:t>şahit</a:t>
            </a:r>
            <a:r>
              <a:rPr sz="2800" spc="-40" dirty="0">
                <a:latin typeface="Microsoft Sans Serif"/>
                <a:cs typeface="Microsoft Sans Serif"/>
              </a:rPr>
              <a:t> </a:t>
            </a:r>
            <a:r>
              <a:rPr sz="2800" spc="-210" dirty="0">
                <a:latin typeface="Microsoft Sans Serif"/>
                <a:cs typeface="Microsoft Sans Serif"/>
              </a:rPr>
              <a:t>olduklarını</a:t>
            </a:r>
            <a:r>
              <a:rPr sz="2800" spc="-50" dirty="0">
                <a:latin typeface="Microsoft Sans Serif"/>
                <a:cs typeface="Microsoft Sans Serif"/>
              </a:rPr>
              <a:t> </a:t>
            </a:r>
            <a:r>
              <a:rPr sz="2800" spc="-125" dirty="0">
                <a:latin typeface="Microsoft Sans Serif"/>
                <a:cs typeface="Microsoft Sans Serif"/>
              </a:rPr>
              <a:t>belirtiyorlar.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  <a:tabLst>
                <a:tab pos="46990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260" dirty="0">
                <a:latin typeface="Microsoft Sans Serif"/>
                <a:cs typeface="Microsoft Sans Serif"/>
              </a:rPr>
              <a:t>Gençlerin</a:t>
            </a:r>
            <a:r>
              <a:rPr sz="2800" spc="-80" dirty="0">
                <a:latin typeface="Microsoft Sans Serif"/>
                <a:cs typeface="Microsoft Sans Serif"/>
              </a:rPr>
              <a:t> </a:t>
            </a:r>
            <a:r>
              <a:rPr sz="2800" b="1" spc="-360" dirty="0">
                <a:solidFill>
                  <a:srgbClr val="C00000"/>
                </a:solidFill>
                <a:latin typeface="Arial"/>
                <a:cs typeface="Arial"/>
              </a:rPr>
              <a:t>%80</a:t>
            </a:r>
            <a:r>
              <a:rPr sz="2800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4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8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290" dirty="0">
                <a:latin typeface="Microsoft Sans Serif"/>
                <a:cs typeface="Microsoft Sans Serif"/>
              </a:rPr>
              <a:t>cep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0" dirty="0">
                <a:latin typeface="Microsoft Sans Serif"/>
                <a:cs typeface="Microsoft Sans Serif"/>
              </a:rPr>
              <a:t>telefonlarını</a:t>
            </a:r>
            <a:r>
              <a:rPr sz="2800" spc="-65" dirty="0">
                <a:latin typeface="Microsoft Sans Serif"/>
                <a:cs typeface="Microsoft Sans Serif"/>
              </a:rPr>
              <a:t> </a:t>
            </a:r>
            <a:r>
              <a:rPr sz="2800" spc="-254" dirty="0">
                <a:latin typeface="Microsoft Sans Serif"/>
                <a:cs typeface="Microsoft Sans Serif"/>
              </a:rPr>
              <a:t>düzenli</a:t>
            </a:r>
            <a:r>
              <a:rPr sz="2800" spc="-75" dirty="0">
                <a:latin typeface="Microsoft Sans Serif"/>
                <a:cs typeface="Microsoft Sans Serif"/>
              </a:rPr>
              <a:t> </a:t>
            </a:r>
            <a:r>
              <a:rPr sz="2800" spc="-254" dirty="0">
                <a:latin typeface="Microsoft Sans Serif"/>
                <a:cs typeface="Microsoft Sans Serif"/>
              </a:rPr>
              <a:t>olarak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265" dirty="0">
                <a:latin typeface="Microsoft Sans Serif"/>
                <a:cs typeface="Microsoft Sans Serif"/>
              </a:rPr>
              <a:t>her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305" dirty="0">
                <a:latin typeface="Microsoft Sans Serif"/>
                <a:cs typeface="Microsoft Sans Serif"/>
              </a:rPr>
              <a:t>gün</a:t>
            </a:r>
            <a:r>
              <a:rPr sz="2800" spc="-95" dirty="0">
                <a:latin typeface="Microsoft Sans Serif"/>
                <a:cs typeface="Microsoft Sans Serif"/>
              </a:rPr>
              <a:t> </a:t>
            </a:r>
            <a:r>
              <a:rPr sz="2800" spc="-125" dirty="0">
                <a:latin typeface="Microsoft Sans Serif"/>
                <a:cs typeface="Microsoft Sans Serif"/>
              </a:rPr>
              <a:t>kullanıyorlar.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46990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260" dirty="0">
                <a:latin typeface="Microsoft Sans Serif"/>
                <a:cs typeface="Microsoft Sans Serif"/>
              </a:rPr>
              <a:t>Gençlerin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b="1" spc="-360" dirty="0">
                <a:solidFill>
                  <a:srgbClr val="C00000"/>
                </a:solidFill>
                <a:latin typeface="Arial"/>
                <a:cs typeface="Arial"/>
              </a:rPr>
              <a:t>%68</a:t>
            </a:r>
            <a:r>
              <a:rPr sz="2800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4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8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240" dirty="0">
                <a:latin typeface="Microsoft Sans Serif"/>
                <a:cs typeface="Microsoft Sans Serif"/>
              </a:rPr>
              <a:t>siber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10" dirty="0">
                <a:latin typeface="Microsoft Sans Serif"/>
                <a:cs typeface="Microsoft Sans Serif"/>
              </a:rPr>
              <a:t>zorbalığı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spc="-275" dirty="0">
                <a:latin typeface="Microsoft Sans Serif"/>
                <a:cs typeface="Microsoft Sans Serif"/>
              </a:rPr>
              <a:t>gerçek</a:t>
            </a:r>
            <a:r>
              <a:rPr sz="2800" spc="-80" dirty="0">
                <a:latin typeface="Microsoft Sans Serif"/>
                <a:cs typeface="Microsoft Sans Serif"/>
              </a:rPr>
              <a:t> </a:t>
            </a:r>
            <a:r>
              <a:rPr sz="2800" spc="-204" dirty="0">
                <a:latin typeface="Microsoft Sans Serif"/>
                <a:cs typeface="Microsoft Sans Serif"/>
              </a:rPr>
              <a:t>bir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85" dirty="0">
                <a:latin typeface="Microsoft Sans Serif"/>
                <a:cs typeface="Microsoft Sans Serif"/>
              </a:rPr>
              <a:t>problem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Microsoft Sans Serif"/>
                <a:cs typeface="Microsoft Sans Serif"/>
              </a:rPr>
              <a:t>olarak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60" dirty="0">
                <a:latin typeface="Microsoft Sans Serif"/>
                <a:cs typeface="Microsoft Sans Serif"/>
              </a:rPr>
              <a:t>kabul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Microsoft Sans Serif"/>
                <a:cs typeface="Microsoft Sans Serif"/>
              </a:rPr>
              <a:t>ediyor.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2892" y="941019"/>
            <a:ext cx="54870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AKRAN</a:t>
            </a:r>
            <a:r>
              <a:rPr spc="-305" dirty="0"/>
              <a:t> </a:t>
            </a:r>
            <a:r>
              <a:rPr spc="-55" dirty="0"/>
              <a:t>ZORBALIĞI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144" y="1760956"/>
            <a:ext cx="11603990" cy="44037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600" b="1" spc="-280" dirty="0">
                <a:solidFill>
                  <a:srgbClr val="FF0000"/>
                </a:solidFill>
                <a:latin typeface="Arial"/>
                <a:cs typeface="Arial"/>
              </a:rPr>
              <a:t>PEKİ</a:t>
            </a:r>
            <a:r>
              <a:rPr sz="2600" b="1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290" dirty="0">
                <a:solidFill>
                  <a:srgbClr val="FF0000"/>
                </a:solidFill>
                <a:latin typeface="Arial"/>
                <a:cs typeface="Arial"/>
              </a:rPr>
              <a:t>SİBER</a:t>
            </a:r>
            <a:r>
              <a:rPr sz="2600" b="1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310" dirty="0">
                <a:solidFill>
                  <a:srgbClr val="FF0000"/>
                </a:solidFill>
                <a:latin typeface="Arial"/>
                <a:cs typeface="Arial"/>
              </a:rPr>
              <a:t>ZORBALIK</a:t>
            </a:r>
            <a:r>
              <a:rPr sz="26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29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r>
              <a:rPr sz="26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25" dirty="0">
                <a:solidFill>
                  <a:srgbClr val="FF0000"/>
                </a:solidFill>
                <a:latin typeface="Arial"/>
                <a:cs typeface="Arial"/>
              </a:rPr>
              <a:t>...</a:t>
            </a:r>
            <a:endParaRPr sz="2600">
              <a:latin typeface="Arial"/>
              <a:cs typeface="Arial"/>
            </a:endParaRPr>
          </a:p>
          <a:p>
            <a:pPr marL="12700" marR="6985">
              <a:lnSpc>
                <a:spcPct val="80000"/>
              </a:lnSpc>
              <a:spcBef>
                <a:spcPts val="1010"/>
              </a:spcBef>
              <a:tabLst>
                <a:tab pos="513715" algn="l"/>
                <a:tab pos="1614170" algn="l"/>
                <a:tab pos="2685415" algn="l"/>
                <a:tab pos="4690745" algn="l"/>
                <a:tab pos="5881370" algn="l"/>
                <a:tab pos="7423784" algn="l"/>
                <a:tab pos="8329930" algn="l"/>
                <a:tab pos="9655810" algn="l"/>
                <a:tab pos="10321925" algn="l"/>
                <a:tab pos="11274425" algn="l"/>
              </a:tabLst>
            </a:pPr>
            <a:r>
              <a:rPr sz="2600" b="1" spc="-345" dirty="0">
                <a:solidFill>
                  <a:srgbClr val="006FC0"/>
                </a:solidFill>
                <a:latin typeface="Arial"/>
                <a:cs typeface="Arial"/>
              </a:rPr>
              <a:t>Bu</a:t>
            </a:r>
            <a:r>
              <a:rPr sz="26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2600" b="1" spc="-300" dirty="0">
                <a:solidFill>
                  <a:srgbClr val="006FC0"/>
                </a:solidFill>
                <a:latin typeface="Arial"/>
                <a:cs typeface="Arial"/>
              </a:rPr>
              <a:t>konuda</a:t>
            </a:r>
            <a:r>
              <a:rPr sz="26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2600" b="1" spc="-90" dirty="0">
                <a:solidFill>
                  <a:srgbClr val="006FC0"/>
                </a:solidFill>
                <a:latin typeface="Arial"/>
                <a:cs typeface="Arial"/>
              </a:rPr>
              <a:t>yapılan</a:t>
            </a:r>
            <a:r>
              <a:rPr sz="2600" b="1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sz="2600" b="1" spc="-165" dirty="0">
                <a:solidFill>
                  <a:srgbClr val="006FC0"/>
                </a:solidFill>
                <a:latin typeface="Arial"/>
                <a:cs typeface="Arial"/>
              </a:rPr>
              <a:t>araştırmalarda</a:t>
            </a:r>
            <a:r>
              <a:rPr sz="2600" b="1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sz="2600" b="1" spc="-100" dirty="0">
                <a:solidFill>
                  <a:srgbClr val="006FC0"/>
                </a:solidFill>
                <a:latin typeface="Arial"/>
                <a:cs typeface="Arial"/>
              </a:rPr>
              <a:t>özellikle</a:t>
            </a:r>
            <a:r>
              <a:rPr sz="2600" b="1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sz="2600" b="1" spc="-265" dirty="0">
                <a:solidFill>
                  <a:srgbClr val="006FC0"/>
                </a:solidFill>
                <a:latin typeface="Arial"/>
                <a:cs typeface="Arial"/>
              </a:rPr>
              <a:t>çocuklara</a:t>
            </a:r>
            <a:r>
              <a:rPr sz="2600" b="1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sz="2600" b="1" spc="-50" dirty="0">
                <a:solidFill>
                  <a:srgbClr val="006FC0"/>
                </a:solidFill>
                <a:latin typeface="Arial"/>
                <a:cs typeface="Arial"/>
              </a:rPr>
              <a:t>ilişkin</a:t>
            </a:r>
            <a:r>
              <a:rPr sz="2600" b="1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sz="2600" b="1" spc="-280" dirty="0">
                <a:solidFill>
                  <a:srgbClr val="006FC0"/>
                </a:solidFill>
                <a:latin typeface="Arial"/>
                <a:cs typeface="Arial"/>
              </a:rPr>
              <a:t>saptanan</a:t>
            </a:r>
            <a:r>
              <a:rPr sz="26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2600" b="1" spc="-20" dirty="0">
                <a:solidFill>
                  <a:srgbClr val="006FC0"/>
                </a:solidFill>
                <a:latin typeface="Arial"/>
                <a:cs typeface="Arial"/>
              </a:rPr>
              <a:t>bazı</a:t>
            </a:r>
            <a:r>
              <a:rPr sz="2600" b="1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sz="2600" b="1" spc="-60" dirty="0">
                <a:solidFill>
                  <a:srgbClr val="006FC0"/>
                </a:solidFill>
                <a:latin typeface="Arial"/>
                <a:cs typeface="Arial"/>
              </a:rPr>
              <a:t>veriler</a:t>
            </a:r>
            <a:r>
              <a:rPr sz="26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2600" b="1" spc="-315" dirty="0">
                <a:solidFill>
                  <a:srgbClr val="006FC0"/>
                </a:solidFill>
                <a:latin typeface="Arial"/>
                <a:cs typeface="Arial"/>
              </a:rPr>
              <a:t>şu </a:t>
            </a:r>
            <a:r>
              <a:rPr sz="2600" b="1" spc="-135" dirty="0">
                <a:solidFill>
                  <a:srgbClr val="006FC0"/>
                </a:solidFill>
                <a:latin typeface="Arial"/>
                <a:cs typeface="Arial"/>
              </a:rPr>
              <a:t>şekildedir;</a:t>
            </a:r>
            <a:endParaRPr sz="2600">
              <a:latin typeface="Arial"/>
              <a:cs typeface="Arial"/>
            </a:endParaRPr>
          </a:p>
          <a:p>
            <a:pPr marL="469900" marR="5715" indent="-457834">
              <a:lnSpc>
                <a:spcPct val="80000"/>
              </a:lnSpc>
              <a:spcBef>
                <a:spcPts val="985"/>
              </a:spcBef>
              <a:tabLst>
                <a:tab pos="469900" algn="l"/>
              </a:tabLst>
            </a:pPr>
            <a:r>
              <a:rPr sz="2600" spc="-39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6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600" spc="-225" dirty="0">
                <a:latin typeface="Microsoft Sans Serif"/>
                <a:cs typeface="Microsoft Sans Serif"/>
              </a:rPr>
              <a:t>Gençlerin</a:t>
            </a:r>
            <a:r>
              <a:rPr sz="2600" spc="65" dirty="0">
                <a:latin typeface="Microsoft Sans Serif"/>
                <a:cs typeface="Microsoft Sans Serif"/>
              </a:rPr>
              <a:t> </a:t>
            </a:r>
            <a:r>
              <a:rPr sz="2600" b="1" spc="-325" dirty="0">
                <a:solidFill>
                  <a:srgbClr val="C00000"/>
                </a:solidFill>
                <a:latin typeface="Arial"/>
                <a:cs typeface="Arial"/>
              </a:rPr>
              <a:t>%81</a:t>
            </a:r>
            <a:r>
              <a:rPr sz="2600" spc="1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600" spc="1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Microsoft Sans Serif"/>
                <a:cs typeface="Microsoft Sans Serif"/>
              </a:rPr>
              <a:t>siber</a:t>
            </a:r>
            <a:r>
              <a:rPr sz="2600" spc="135" dirty="0">
                <a:latin typeface="Times New Roman"/>
                <a:cs typeface="Times New Roman"/>
              </a:rPr>
              <a:t> </a:t>
            </a:r>
            <a:r>
              <a:rPr sz="2600" spc="-175" dirty="0">
                <a:latin typeface="Microsoft Sans Serif"/>
                <a:cs typeface="Microsoft Sans Serif"/>
              </a:rPr>
              <a:t>zorbalığın</a:t>
            </a:r>
            <a:r>
              <a:rPr sz="2600" spc="85" dirty="0">
                <a:latin typeface="Microsoft Sans Serif"/>
                <a:cs typeface="Microsoft Sans Serif"/>
              </a:rPr>
              <a:t> </a:t>
            </a:r>
            <a:r>
              <a:rPr sz="2600" spc="-210" dirty="0">
                <a:latin typeface="Microsoft Sans Serif"/>
                <a:cs typeface="Microsoft Sans Serif"/>
              </a:rPr>
              <a:t>okuldaki</a:t>
            </a:r>
            <a:r>
              <a:rPr sz="2600" spc="130" dirty="0">
                <a:latin typeface="Times New Roman"/>
                <a:cs typeface="Times New Roman"/>
              </a:rPr>
              <a:t> </a:t>
            </a:r>
            <a:r>
              <a:rPr sz="2600" spc="-190" dirty="0">
                <a:latin typeface="Microsoft Sans Serif"/>
                <a:cs typeface="Microsoft Sans Serif"/>
              </a:rPr>
              <a:t>zorbalığa</a:t>
            </a:r>
            <a:r>
              <a:rPr sz="2600" spc="95" dirty="0">
                <a:latin typeface="Microsoft Sans Serif"/>
                <a:cs typeface="Microsoft Sans Serif"/>
              </a:rPr>
              <a:t> </a:t>
            </a:r>
            <a:r>
              <a:rPr sz="2600" spc="-254" dirty="0">
                <a:latin typeface="Microsoft Sans Serif"/>
                <a:cs typeface="Microsoft Sans Serif"/>
              </a:rPr>
              <a:t>göre</a:t>
            </a:r>
            <a:r>
              <a:rPr sz="2600" spc="95" dirty="0">
                <a:latin typeface="Microsoft Sans Serif"/>
                <a:cs typeface="Microsoft Sans Serif"/>
              </a:rPr>
              <a:t> </a:t>
            </a:r>
            <a:r>
              <a:rPr sz="2600" spc="-185" dirty="0">
                <a:latin typeface="Microsoft Sans Serif"/>
                <a:cs typeface="Microsoft Sans Serif"/>
              </a:rPr>
              <a:t>çok</a:t>
            </a:r>
            <a:r>
              <a:rPr sz="2600" spc="90" dirty="0">
                <a:latin typeface="Microsoft Sans Serif"/>
                <a:cs typeface="Microsoft Sans Serif"/>
              </a:rPr>
              <a:t> </a:t>
            </a:r>
            <a:r>
              <a:rPr sz="2600" spc="-280" dirty="0">
                <a:latin typeface="Microsoft Sans Serif"/>
                <a:cs typeface="Microsoft Sans Serif"/>
              </a:rPr>
              <a:t>daha</a:t>
            </a:r>
            <a:r>
              <a:rPr sz="2600" spc="14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Microsoft Sans Serif"/>
                <a:cs typeface="Microsoft Sans Serif"/>
              </a:rPr>
              <a:t>az</a:t>
            </a:r>
            <a:r>
              <a:rPr sz="2600" spc="130" dirty="0">
                <a:latin typeface="Times New Roman"/>
                <a:cs typeface="Times New Roman"/>
              </a:rPr>
              <a:t> </a:t>
            </a:r>
            <a:r>
              <a:rPr sz="2600" spc="-190" dirty="0">
                <a:latin typeface="Microsoft Sans Serif"/>
                <a:cs typeface="Microsoft Sans Serif"/>
              </a:rPr>
              <a:t>yakalandığını</a:t>
            </a:r>
            <a:r>
              <a:rPr sz="2600" spc="85" dirty="0">
                <a:latin typeface="Microsoft Sans Serif"/>
                <a:cs typeface="Microsoft Sans Serif"/>
              </a:rPr>
              <a:t> </a:t>
            </a:r>
            <a:r>
              <a:rPr sz="2600" spc="-300" dirty="0">
                <a:latin typeface="Microsoft Sans Serif"/>
                <a:cs typeface="Microsoft Sans Serif"/>
              </a:rPr>
              <a:t>daha</a:t>
            </a:r>
            <a:r>
              <a:rPr sz="2600" spc="-300" dirty="0">
                <a:latin typeface="Times New Roman"/>
                <a:cs typeface="Times New Roman"/>
              </a:rPr>
              <a:t> </a:t>
            </a:r>
            <a:r>
              <a:rPr sz="2600" spc="-245" dirty="0">
                <a:latin typeface="Microsoft Sans Serif"/>
                <a:cs typeface="Microsoft Sans Serif"/>
              </a:rPr>
              <a:t>kolay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Microsoft Sans Serif"/>
                <a:cs typeface="Microsoft Sans Serif"/>
              </a:rPr>
              <a:t>kaçıldığını</a:t>
            </a:r>
            <a:r>
              <a:rPr sz="2600" spc="-90" dirty="0">
                <a:latin typeface="Microsoft Sans Serif"/>
                <a:cs typeface="Microsoft Sans Serif"/>
              </a:rPr>
              <a:t> </a:t>
            </a:r>
            <a:r>
              <a:rPr sz="2600" spc="-270" dirty="0">
                <a:latin typeface="Microsoft Sans Serif"/>
                <a:cs typeface="Microsoft Sans Serif"/>
              </a:rPr>
              <a:t>düşünüyor.</a:t>
            </a:r>
            <a:endParaRPr sz="2600">
              <a:latin typeface="Microsoft Sans Serif"/>
              <a:cs typeface="Microsoft Sans Serif"/>
            </a:endParaRPr>
          </a:p>
          <a:p>
            <a:pPr marL="12700">
              <a:lnSpc>
                <a:spcPts val="2810"/>
              </a:lnSpc>
              <a:spcBef>
                <a:spcPts val="385"/>
              </a:spcBef>
              <a:tabLst>
                <a:tab pos="469900" algn="l"/>
              </a:tabLst>
            </a:pPr>
            <a:r>
              <a:rPr sz="2600" spc="-39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6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600" spc="-229" dirty="0">
                <a:latin typeface="Microsoft Sans Serif"/>
                <a:cs typeface="Microsoft Sans Serif"/>
              </a:rPr>
              <a:t>Siber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220" dirty="0">
                <a:latin typeface="Microsoft Sans Serif"/>
                <a:cs typeface="Microsoft Sans Serif"/>
              </a:rPr>
              <a:t>zorbalığa</a:t>
            </a:r>
            <a:r>
              <a:rPr sz="2600" dirty="0">
                <a:latin typeface="Microsoft Sans Serif"/>
                <a:cs typeface="Microsoft Sans Serif"/>
              </a:rPr>
              <a:t> </a:t>
            </a:r>
            <a:r>
              <a:rPr sz="2600" spc="-265" dirty="0">
                <a:latin typeface="Microsoft Sans Serif"/>
                <a:cs typeface="Microsoft Sans Serif"/>
              </a:rPr>
              <a:t>maruz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250" dirty="0">
                <a:latin typeface="Microsoft Sans Serif"/>
                <a:cs typeface="Microsoft Sans Serif"/>
              </a:rPr>
              <a:t>kalan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229" dirty="0">
                <a:latin typeface="Microsoft Sans Serif"/>
                <a:cs typeface="Microsoft Sans Serif"/>
              </a:rPr>
              <a:t>her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b="1" spc="-280" dirty="0">
                <a:solidFill>
                  <a:srgbClr val="C00000"/>
                </a:solidFill>
                <a:latin typeface="Arial"/>
                <a:cs typeface="Arial"/>
              </a:rPr>
              <a:t>10</a:t>
            </a:r>
            <a:r>
              <a:rPr sz="2600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b="1" spc="-275" dirty="0">
                <a:solidFill>
                  <a:srgbClr val="C00000"/>
                </a:solidFill>
                <a:latin typeface="Arial"/>
                <a:cs typeface="Arial"/>
              </a:rPr>
              <a:t>kurbandan</a:t>
            </a:r>
            <a:r>
              <a:rPr sz="2600" spc="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b="1" spc="-270" dirty="0">
                <a:solidFill>
                  <a:srgbClr val="C00000"/>
                </a:solidFill>
                <a:latin typeface="Arial"/>
                <a:cs typeface="Arial"/>
              </a:rPr>
              <a:t>sadece</a:t>
            </a:r>
            <a:r>
              <a:rPr sz="2600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b="1" spc="-280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2600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b="1" spc="-245" dirty="0">
                <a:solidFill>
                  <a:srgbClr val="C00000"/>
                </a:solidFill>
                <a:latin typeface="Arial"/>
                <a:cs typeface="Arial"/>
              </a:rPr>
              <a:t>tanesi</a:t>
            </a:r>
            <a:r>
              <a:rPr sz="2600" spc="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spc="-190" dirty="0">
                <a:latin typeface="Microsoft Sans Serif"/>
                <a:cs typeface="Microsoft Sans Serif"/>
              </a:rPr>
              <a:t>ailelerini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254" dirty="0">
                <a:latin typeface="Microsoft Sans Serif"/>
                <a:cs typeface="Microsoft Sans Serif"/>
              </a:rPr>
              <a:t>veya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Microsoft Sans Serif"/>
                <a:cs typeface="Microsoft Sans Serif"/>
              </a:rPr>
              <a:t>güvendikleri</a:t>
            </a:r>
            <a:endParaRPr sz="2600">
              <a:latin typeface="Microsoft Sans Serif"/>
              <a:cs typeface="Microsoft Sans Serif"/>
            </a:endParaRPr>
          </a:p>
          <a:p>
            <a:pPr marL="469900">
              <a:lnSpc>
                <a:spcPts val="2810"/>
              </a:lnSpc>
            </a:pPr>
            <a:r>
              <a:rPr sz="2600" spc="-190" dirty="0">
                <a:latin typeface="Microsoft Sans Serif"/>
                <a:cs typeface="Microsoft Sans Serif"/>
              </a:rPr>
              <a:t>bir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220" dirty="0">
                <a:latin typeface="Microsoft Sans Serif"/>
                <a:cs typeface="Microsoft Sans Serif"/>
              </a:rPr>
              <a:t>büyüklerini</a:t>
            </a:r>
            <a:r>
              <a:rPr sz="2600" spc="-85" dirty="0">
                <a:latin typeface="Microsoft Sans Serif"/>
                <a:cs typeface="Microsoft Sans Serif"/>
              </a:rPr>
              <a:t> </a:t>
            </a:r>
            <a:r>
              <a:rPr sz="2600" spc="-254" dirty="0">
                <a:latin typeface="Microsoft Sans Serif"/>
                <a:cs typeface="Microsoft Sans Serif"/>
              </a:rPr>
              <a:t>haberdar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Microsoft Sans Serif"/>
                <a:cs typeface="Microsoft Sans Serif"/>
              </a:rPr>
              <a:t>etmişler.</a:t>
            </a:r>
            <a:endParaRPr sz="2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  <a:tabLst>
                <a:tab pos="469900" algn="l"/>
              </a:tabLst>
            </a:pPr>
            <a:r>
              <a:rPr sz="2600" spc="-39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6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600" spc="-185" dirty="0">
                <a:latin typeface="Microsoft Sans Serif"/>
                <a:cs typeface="Microsoft Sans Serif"/>
              </a:rPr>
              <a:t>Kızlar</a:t>
            </a:r>
            <a:r>
              <a:rPr sz="2600" spc="-95" dirty="0">
                <a:latin typeface="Microsoft Sans Serif"/>
                <a:cs typeface="Microsoft Sans Serif"/>
              </a:rPr>
              <a:t> </a:t>
            </a:r>
            <a:r>
              <a:rPr sz="2600" spc="-240" dirty="0">
                <a:latin typeface="Microsoft Sans Serif"/>
                <a:cs typeface="Microsoft Sans Serif"/>
              </a:rPr>
              <a:t>erkeklerden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b="1" spc="-195" dirty="0">
                <a:solidFill>
                  <a:srgbClr val="C00000"/>
                </a:solidFill>
                <a:latin typeface="Arial"/>
                <a:cs typeface="Arial"/>
              </a:rPr>
              <a:t>iki</a:t>
            </a:r>
            <a:r>
              <a:rPr sz="26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b="1" spc="-235" dirty="0">
                <a:solidFill>
                  <a:srgbClr val="C00000"/>
                </a:solidFill>
                <a:latin typeface="Arial"/>
                <a:cs typeface="Arial"/>
              </a:rPr>
              <a:t>kat</a:t>
            </a:r>
            <a:r>
              <a:rPr sz="26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b="1" spc="-280" dirty="0">
                <a:solidFill>
                  <a:srgbClr val="C00000"/>
                </a:solidFill>
                <a:latin typeface="Arial"/>
                <a:cs typeface="Arial"/>
              </a:rPr>
              <a:t>daha</a:t>
            </a:r>
            <a:r>
              <a:rPr sz="26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b="1" spc="-220" dirty="0">
                <a:solidFill>
                  <a:srgbClr val="C00000"/>
                </a:solidFill>
                <a:latin typeface="Arial"/>
                <a:cs typeface="Arial"/>
              </a:rPr>
              <a:t>fazla</a:t>
            </a:r>
            <a:r>
              <a:rPr sz="2600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spc="-220" dirty="0">
                <a:latin typeface="Microsoft Sans Serif"/>
                <a:cs typeface="Microsoft Sans Serif"/>
              </a:rPr>
              <a:t>siber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225" dirty="0">
                <a:latin typeface="Microsoft Sans Serif"/>
                <a:cs typeface="Microsoft Sans Serif"/>
              </a:rPr>
              <a:t>zorbalığa</a:t>
            </a:r>
            <a:r>
              <a:rPr sz="2600" spc="-90" dirty="0">
                <a:latin typeface="Microsoft Sans Serif"/>
                <a:cs typeface="Microsoft Sans Serif"/>
              </a:rPr>
              <a:t> </a:t>
            </a:r>
            <a:r>
              <a:rPr sz="2600" spc="-265" dirty="0">
                <a:latin typeface="Microsoft Sans Serif"/>
                <a:cs typeface="Microsoft Sans Serif"/>
              </a:rPr>
              <a:t>maruz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Microsoft Sans Serif"/>
                <a:cs typeface="Microsoft Sans Serif"/>
              </a:rPr>
              <a:t>kalmışlar.</a:t>
            </a:r>
            <a:endParaRPr sz="2600">
              <a:latin typeface="Microsoft Sans Serif"/>
              <a:cs typeface="Microsoft Sans Serif"/>
            </a:endParaRPr>
          </a:p>
          <a:p>
            <a:pPr marL="12700">
              <a:lnSpc>
                <a:spcPts val="2810"/>
              </a:lnSpc>
              <a:spcBef>
                <a:spcPts val="375"/>
              </a:spcBef>
              <a:tabLst>
                <a:tab pos="469900" algn="l"/>
                <a:tab pos="1242695" algn="l"/>
                <a:tab pos="2494915" algn="l"/>
                <a:tab pos="3387090" algn="l"/>
                <a:tab pos="4175125" algn="l"/>
                <a:tab pos="5546725" algn="l"/>
                <a:tab pos="6953884" algn="l"/>
                <a:tab pos="7634605" algn="l"/>
                <a:tab pos="7924165" algn="l"/>
                <a:tab pos="8364855" algn="l"/>
                <a:tab pos="8654415" algn="l"/>
                <a:tab pos="9185275" algn="l"/>
                <a:tab pos="9959340" algn="l"/>
                <a:tab pos="10699750" algn="l"/>
              </a:tabLst>
            </a:pPr>
            <a:r>
              <a:rPr sz="2600" spc="-39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6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600" spc="-20" dirty="0">
                <a:latin typeface="Microsoft Sans Serif"/>
                <a:cs typeface="Microsoft Sans Serif"/>
              </a:rPr>
              <a:t>Siber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95" dirty="0">
                <a:latin typeface="Microsoft Sans Serif"/>
                <a:cs typeface="Microsoft Sans Serif"/>
              </a:rPr>
              <a:t>zorbalığa</a:t>
            </a:r>
            <a:r>
              <a:rPr sz="2600" dirty="0">
                <a:latin typeface="Microsoft Sans Serif"/>
                <a:cs typeface="Microsoft Sans Serif"/>
              </a:rPr>
              <a:t>	</a:t>
            </a:r>
            <a:r>
              <a:rPr sz="2600" spc="-275" dirty="0">
                <a:latin typeface="Microsoft Sans Serif"/>
                <a:cs typeface="Microsoft Sans Serif"/>
              </a:rPr>
              <a:t>maruz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5" dirty="0">
                <a:latin typeface="Microsoft Sans Serif"/>
                <a:cs typeface="Microsoft Sans Serif"/>
              </a:rPr>
              <a:t>kalan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5" dirty="0">
                <a:latin typeface="Microsoft Sans Serif"/>
                <a:cs typeface="Microsoft Sans Serif"/>
              </a:rPr>
              <a:t>çocukların</a:t>
            </a:r>
            <a:r>
              <a:rPr sz="2600" dirty="0">
                <a:latin typeface="Microsoft Sans Serif"/>
                <a:cs typeface="Microsoft Sans Serif"/>
              </a:rPr>
              <a:t>	</a:t>
            </a:r>
            <a:r>
              <a:rPr sz="2600" spc="-114" dirty="0">
                <a:latin typeface="Microsoft Sans Serif"/>
                <a:cs typeface="Microsoft Sans Serif"/>
              </a:rPr>
              <a:t>diğerlerine</a:t>
            </a:r>
            <a:r>
              <a:rPr sz="2600" dirty="0">
                <a:latin typeface="Microsoft Sans Serif"/>
                <a:cs typeface="Microsoft Sans Serif"/>
              </a:rPr>
              <a:t>	</a:t>
            </a:r>
            <a:r>
              <a:rPr sz="2600" spc="-275" dirty="0">
                <a:latin typeface="Microsoft Sans Serif"/>
                <a:cs typeface="Microsoft Sans Serif"/>
              </a:rPr>
              <a:t>göre</a:t>
            </a:r>
            <a:r>
              <a:rPr sz="2600" dirty="0">
                <a:latin typeface="Microsoft Sans Serif"/>
                <a:cs typeface="Microsoft Sans Serif"/>
              </a:rPr>
              <a:t>	</a:t>
            </a:r>
            <a:r>
              <a:rPr sz="2600" b="1" spc="-330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600" b="1" spc="-25" dirty="0">
                <a:solidFill>
                  <a:srgbClr val="C00000"/>
                </a:solidFill>
                <a:latin typeface="Arial"/>
                <a:cs typeface="Arial"/>
              </a:rPr>
              <a:t>ile</a:t>
            </a: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600" b="1" spc="-330" dirty="0">
                <a:solidFill>
                  <a:srgbClr val="C00000"/>
                </a:solidFill>
                <a:latin typeface="Arial"/>
                <a:cs typeface="Arial"/>
              </a:rPr>
              <a:t>9</a:t>
            </a: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600" b="1" spc="-25" dirty="0">
                <a:solidFill>
                  <a:srgbClr val="C00000"/>
                </a:solidFill>
                <a:latin typeface="Arial"/>
                <a:cs typeface="Arial"/>
              </a:rPr>
              <a:t>kat</a:t>
            </a: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600" b="1" spc="-295" dirty="0">
                <a:solidFill>
                  <a:srgbClr val="C00000"/>
                </a:solidFill>
                <a:latin typeface="Arial"/>
                <a:cs typeface="Arial"/>
              </a:rPr>
              <a:t>daha</a:t>
            </a: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600" b="1" spc="-10" dirty="0">
                <a:solidFill>
                  <a:srgbClr val="C00000"/>
                </a:solidFill>
                <a:latin typeface="Arial"/>
                <a:cs typeface="Arial"/>
              </a:rPr>
              <a:t>fazla</a:t>
            </a: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600" spc="-195" dirty="0">
                <a:latin typeface="Microsoft Sans Serif"/>
                <a:cs typeface="Microsoft Sans Serif"/>
              </a:rPr>
              <a:t>intihara</a:t>
            </a:r>
            <a:endParaRPr sz="2600">
              <a:latin typeface="Microsoft Sans Serif"/>
              <a:cs typeface="Microsoft Sans Serif"/>
            </a:endParaRPr>
          </a:p>
          <a:p>
            <a:pPr marL="469900">
              <a:lnSpc>
                <a:spcPts val="2810"/>
              </a:lnSpc>
            </a:pPr>
            <a:r>
              <a:rPr sz="2600" spc="-195" dirty="0">
                <a:latin typeface="Microsoft Sans Serif"/>
                <a:cs typeface="Microsoft Sans Serif"/>
              </a:rPr>
              <a:t>eğilimli</a:t>
            </a:r>
            <a:r>
              <a:rPr sz="2600" spc="-95" dirty="0">
                <a:latin typeface="Microsoft Sans Serif"/>
                <a:cs typeface="Microsoft Sans Serif"/>
              </a:rPr>
              <a:t> </a:t>
            </a:r>
            <a:r>
              <a:rPr sz="2600" spc="-254" dirty="0">
                <a:latin typeface="Microsoft Sans Serif"/>
                <a:cs typeface="Microsoft Sans Serif"/>
              </a:rPr>
              <a:t>olduğu</a:t>
            </a:r>
            <a:r>
              <a:rPr sz="2600" spc="-90" dirty="0">
                <a:latin typeface="Microsoft Sans Serif"/>
                <a:cs typeface="Microsoft Sans Serif"/>
              </a:rPr>
              <a:t> </a:t>
            </a:r>
            <a:r>
              <a:rPr sz="2600" spc="-229" dirty="0">
                <a:latin typeface="Microsoft Sans Serif"/>
                <a:cs typeface="Microsoft Sans Serif"/>
              </a:rPr>
              <a:t>ortaya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Microsoft Sans Serif"/>
                <a:cs typeface="Microsoft Sans Serif"/>
              </a:rPr>
              <a:t>çıkmış.</a:t>
            </a:r>
            <a:endParaRPr sz="2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tabLst>
                <a:tab pos="469900" algn="l"/>
              </a:tabLst>
            </a:pPr>
            <a:r>
              <a:rPr sz="2600" spc="-39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6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600" spc="-229" dirty="0">
                <a:latin typeface="Microsoft Sans Serif"/>
                <a:cs typeface="Microsoft Sans Serif"/>
              </a:rPr>
              <a:t>Çocukların</a:t>
            </a:r>
            <a:r>
              <a:rPr sz="2600" spc="-85" dirty="0">
                <a:latin typeface="Microsoft Sans Serif"/>
                <a:cs typeface="Microsoft Sans Serif"/>
              </a:rPr>
              <a:t> </a:t>
            </a:r>
            <a:r>
              <a:rPr sz="2600" b="1" spc="-254" dirty="0">
                <a:solidFill>
                  <a:srgbClr val="C00000"/>
                </a:solidFill>
                <a:latin typeface="Arial"/>
                <a:cs typeface="Arial"/>
              </a:rPr>
              <a:t>%58’i</a:t>
            </a:r>
            <a:r>
              <a:rPr sz="2600" b="1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spc="-229" dirty="0">
                <a:latin typeface="Microsoft Sans Serif"/>
                <a:cs typeface="Microsoft Sans Serif"/>
              </a:rPr>
              <a:t>kendilerine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229" dirty="0">
                <a:latin typeface="Microsoft Sans Serif"/>
                <a:cs typeface="Microsoft Sans Serif"/>
              </a:rPr>
              <a:t>online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235" dirty="0">
                <a:latin typeface="Microsoft Sans Serif"/>
                <a:cs typeface="Microsoft Sans Serif"/>
              </a:rPr>
              <a:t>olarak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Microsoft Sans Serif"/>
                <a:cs typeface="Microsoft Sans Serif"/>
              </a:rPr>
              <a:t>kırıcı</a:t>
            </a:r>
            <a:r>
              <a:rPr sz="2600" spc="-90" dirty="0">
                <a:latin typeface="Microsoft Sans Serif"/>
                <a:cs typeface="Microsoft Sans Serif"/>
              </a:rPr>
              <a:t> </a:t>
            </a:r>
            <a:r>
              <a:rPr sz="2600" spc="-254" dirty="0">
                <a:latin typeface="Microsoft Sans Serif"/>
                <a:cs typeface="Microsoft Sans Serif"/>
              </a:rPr>
              <a:t>veya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245" dirty="0">
                <a:latin typeface="Microsoft Sans Serif"/>
                <a:cs typeface="Microsoft Sans Serif"/>
              </a:rPr>
              <a:t>kötü</a:t>
            </a:r>
            <a:r>
              <a:rPr sz="2600" spc="-80" dirty="0">
                <a:latin typeface="Microsoft Sans Serif"/>
                <a:cs typeface="Microsoft Sans Serif"/>
              </a:rPr>
              <a:t> </a:t>
            </a:r>
            <a:r>
              <a:rPr sz="2600" spc="-190" dirty="0">
                <a:latin typeface="Microsoft Sans Serif"/>
                <a:cs typeface="Microsoft Sans Serif"/>
              </a:rPr>
              <a:t>bir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265" dirty="0">
                <a:latin typeface="Microsoft Sans Serif"/>
                <a:cs typeface="Microsoft Sans Serif"/>
              </a:rPr>
              <a:t>sözün</a:t>
            </a:r>
            <a:r>
              <a:rPr sz="2600" spc="-75" dirty="0">
                <a:latin typeface="Microsoft Sans Serif"/>
                <a:cs typeface="Microsoft Sans Serif"/>
              </a:rPr>
              <a:t> </a:t>
            </a:r>
            <a:r>
              <a:rPr sz="2600" spc="-225" dirty="0">
                <a:latin typeface="Microsoft Sans Serif"/>
                <a:cs typeface="Microsoft Sans Serif"/>
              </a:rPr>
              <a:t>söylendiğini</a:t>
            </a:r>
            <a:r>
              <a:rPr sz="2600" spc="-95" dirty="0">
                <a:latin typeface="Microsoft Sans Serif"/>
                <a:cs typeface="Microsoft Sans Serif"/>
              </a:rPr>
              <a:t> </a:t>
            </a:r>
            <a:r>
              <a:rPr sz="2600" spc="-170" dirty="0">
                <a:latin typeface="Microsoft Sans Serif"/>
                <a:cs typeface="Microsoft Sans Serif"/>
              </a:rPr>
              <a:t>itiraf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etmiş.</a:t>
            </a:r>
            <a:endParaRPr sz="2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2892" y="941019"/>
            <a:ext cx="54870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AKRAN</a:t>
            </a:r>
            <a:r>
              <a:rPr spc="-305" dirty="0"/>
              <a:t> </a:t>
            </a:r>
            <a:r>
              <a:rPr spc="-55" dirty="0"/>
              <a:t>ZORBALIĞI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145" y="1760116"/>
            <a:ext cx="7966075" cy="37338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spc="-350" dirty="0">
                <a:solidFill>
                  <a:srgbClr val="FF0000"/>
                </a:solidFill>
                <a:latin typeface="Arial"/>
                <a:cs typeface="Arial"/>
              </a:rPr>
              <a:t>BUNLARI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10" dirty="0">
                <a:solidFill>
                  <a:srgbClr val="FF0000"/>
                </a:solidFill>
                <a:latin typeface="Arial"/>
                <a:cs typeface="Arial"/>
              </a:rPr>
              <a:t>BİLİYOR</a:t>
            </a:r>
            <a:r>
              <a:rPr sz="28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375" dirty="0">
                <a:solidFill>
                  <a:srgbClr val="FF0000"/>
                </a:solidFill>
                <a:latin typeface="Arial"/>
                <a:cs typeface="Arial"/>
              </a:rPr>
              <a:t>MUSUNUZ?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...</a:t>
            </a:r>
            <a:endParaRPr sz="2800">
              <a:latin typeface="Arial"/>
              <a:cs typeface="Arial"/>
            </a:endParaRPr>
          </a:p>
          <a:p>
            <a:pPr marL="12700" marR="6350">
              <a:lnSpc>
                <a:spcPts val="3030"/>
              </a:lnSpc>
              <a:spcBef>
                <a:spcPts val="1045"/>
              </a:spcBef>
              <a:tabLst>
                <a:tab pos="993775" algn="l"/>
                <a:tab pos="1534160" algn="l"/>
                <a:tab pos="2623185" algn="l"/>
                <a:tab pos="4218940" algn="l"/>
                <a:tab pos="6816725" algn="l"/>
              </a:tabLst>
            </a:pPr>
            <a:r>
              <a:rPr sz="2800" b="1" spc="-385" dirty="0">
                <a:solidFill>
                  <a:srgbClr val="006FC0"/>
                </a:solidFill>
                <a:latin typeface="Arial"/>
                <a:cs typeface="Arial"/>
              </a:rPr>
              <a:t>Bu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2800" b="1" spc="-330" dirty="0">
                <a:solidFill>
                  <a:srgbClr val="006FC0"/>
                </a:solidFill>
                <a:latin typeface="Arial"/>
                <a:cs typeface="Arial"/>
              </a:rPr>
              <a:t>konuda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2800" b="1" spc="-280" dirty="0">
                <a:solidFill>
                  <a:srgbClr val="006FC0"/>
                </a:solidFill>
                <a:latin typeface="Arial"/>
                <a:cs typeface="Arial"/>
              </a:rPr>
              <a:t>yapılan</a:t>
            </a:r>
            <a:r>
              <a:rPr sz="2800" b="1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sz="2800" b="1" spc="-280" dirty="0">
                <a:solidFill>
                  <a:srgbClr val="006FC0"/>
                </a:solidFill>
                <a:latin typeface="Arial"/>
                <a:cs typeface="Arial"/>
              </a:rPr>
              <a:t>araştırmalarda</a:t>
            </a:r>
            <a:r>
              <a:rPr sz="2800" b="1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sz="2800" b="1" spc="-229" dirty="0">
                <a:solidFill>
                  <a:srgbClr val="006FC0"/>
                </a:solidFill>
                <a:latin typeface="Arial"/>
                <a:cs typeface="Arial"/>
              </a:rPr>
              <a:t>özellikle </a:t>
            </a:r>
            <a:r>
              <a:rPr sz="2800" b="1" spc="-290" dirty="0">
                <a:solidFill>
                  <a:srgbClr val="006FC0"/>
                </a:solidFill>
                <a:latin typeface="Arial"/>
                <a:cs typeface="Arial"/>
              </a:rPr>
              <a:t>çocuklara</a:t>
            </a:r>
            <a:r>
              <a:rPr sz="2800" b="1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sz="2800" b="1" spc="-229" dirty="0">
                <a:solidFill>
                  <a:srgbClr val="006FC0"/>
                </a:solidFill>
                <a:latin typeface="Arial"/>
                <a:cs typeface="Arial"/>
              </a:rPr>
              <a:t>ilişkin</a:t>
            </a:r>
            <a:r>
              <a:rPr sz="2800" b="1" spc="-10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spc="-295" dirty="0">
                <a:solidFill>
                  <a:srgbClr val="006FC0"/>
                </a:solidFill>
                <a:latin typeface="Arial"/>
                <a:cs typeface="Arial"/>
              </a:rPr>
              <a:t>saptanan</a:t>
            </a:r>
            <a:r>
              <a:rPr sz="28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265" dirty="0">
                <a:solidFill>
                  <a:srgbClr val="006FC0"/>
                </a:solidFill>
                <a:latin typeface="Arial"/>
                <a:cs typeface="Arial"/>
              </a:rPr>
              <a:t>bazı</a:t>
            </a:r>
            <a:r>
              <a:rPr sz="2800" b="1" spc="-1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spc="-240" dirty="0">
                <a:solidFill>
                  <a:srgbClr val="006FC0"/>
                </a:solidFill>
                <a:latin typeface="Arial"/>
                <a:cs typeface="Arial"/>
              </a:rPr>
              <a:t>veriler</a:t>
            </a:r>
            <a:r>
              <a:rPr sz="28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315" dirty="0">
                <a:solidFill>
                  <a:srgbClr val="006FC0"/>
                </a:solidFill>
                <a:latin typeface="Arial"/>
                <a:cs typeface="Arial"/>
              </a:rPr>
              <a:t>şu</a:t>
            </a:r>
            <a:r>
              <a:rPr sz="2800" b="1" spc="-1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spc="-130" dirty="0">
                <a:solidFill>
                  <a:srgbClr val="006FC0"/>
                </a:solidFill>
                <a:latin typeface="Arial"/>
                <a:cs typeface="Arial"/>
              </a:rPr>
              <a:t>şekildedir;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  <a:tabLst>
                <a:tab pos="46990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250" dirty="0">
                <a:latin typeface="Microsoft Sans Serif"/>
                <a:cs typeface="Microsoft Sans Serif"/>
              </a:rPr>
              <a:t>Çocukların</a:t>
            </a:r>
            <a:r>
              <a:rPr sz="2800" spc="-75" dirty="0">
                <a:latin typeface="Microsoft Sans Serif"/>
                <a:cs typeface="Microsoft Sans Serif"/>
              </a:rPr>
              <a:t> </a:t>
            </a:r>
            <a:r>
              <a:rPr sz="2800" spc="-475" dirty="0">
                <a:latin typeface="Microsoft Sans Serif"/>
                <a:cs typeface="Microsoft Sans Serif"/>
              </a:rPr>
              <a:t>%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60" dirty="0">
                <a:latin typeface="Microsoft Sans Serif"/>
                <a:cs typeface="Microsoft Sans Serif"/>
              </a:rPr>
              <a:t>10’u</a:t>
            </a:r>
            <a:r>
              <a:rPr sz="2800" spc="-85" dirty="0">
                <a:latin typeface="Microsoft Sans Serif"/>
                <a:cs typeface="Microsoft Sans Serif"/>
              </a:rPr>
              <a:t> </a:t>
            </a:r>
            <a:r>
              <a:rPr sz="2800" spc="-300" dirty="0">
                <a:latin typeface="Microsoft Sans Serif"/>
                <a:cs typeface="Microsoft Sans Serif"/>
              </a:rPr>
              <a:t>mağdur,</a:t>
            </a:r>
            <a:r>
              <a:rPr sz="2800" spc="-80" dirty="0">
                <a:latin typeface="Microsoft Sans Serif"/>
                <a:cs typeface="Microsoft Sans Serif"/>
              </a:rPr>
              <a:t> </a:t>
            </a:r>
            <a:r>
              <a:rPr sz="2800" spc="-475" dirty="0">
                <a:latin typeface="Microsoft Sans Serif"/>
                <a:cs typeface="Microsoft Sans Serif"/>
              </a:rPr>
              <a:t>%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95" dirty="0">
                <a:latin typeface="Microsoft Sans Serif"/>
                <a:cs typeface="Microsoft Sans Serif"/>
              </a:rPr>
              <a:t>5’i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spc="-100" dirty="0">
                <a:latin typeface="Microsoft Sans Serif"/>
                <a:cs typeface="Microsoft Sans Serif"/>
              </a:rPr>
              <a:t>zorbadır.</a:t>
            </a:r>
            <a:endParaRPr sz="2800">
              <a:latin typeface="Microsoft Sans Serif"/>
              <a:cs typeface="Microsoft Sans Serif"/>
            </a:endParaRPr>
          </a:p>
          <a:p>
            <a:pPr marL="469900" marR="5080" indent="-457834">
              <a:lnSpc>
                <a:spcPts val="3030"/>
              </a:lnSpc>
              <a:spcBef>
                <a:spcPts val="1035"/>
              </a:spcBef>
              <a:tabLst>
                <a:tab pos="46990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290" dirty="0">
                <a:latin typeface="Microsoft Sans Serif"/>
                <a:cs typeface="Microsoft Sans Serif"/>
              </a:rPr>
              <a:t>Her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220" dirty="0">
                <a:latin typeface="Microsoft Sans Serif"/>
                <a:cs typeface="Microsoft Sans Serif"/>
              </a:rPr>
              <a:t>yedi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270" dirty="0">
                <a:latin typeface="Microsoft Sans Serif"/>
                <a:cs typeface="Microsoft Sans Serif"/>
              </a:rPr>
              <a:t>öğrenciden</a:t>
            </a:r>
            <a:r>
              <a:rPr sz="2800" spc="80" dirty="0">
                <a:latin typeface="Microsoft Sans Serif"/>
                <a:cs typeface="Microsoft Sans Serif"/>
              </a:rPr>
              <a:t> </a:t>
            </a:r>
            <a:r>
              <a:rPr sz="2800" spc="-130" dirty="0">
                <a:latin typeface="Microsoft Sans Serif"/>
                <a:cs typeface="Microsoft Sans Serif"/>
              </a:rPr>
              <a:t>biri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165" dirty="0">
                <a:latin typeface="Microsoft Sans Serif"/>
                <a:cs typeface="Microsoft Sans Serif"/>
              </a:rPr>
              <a:t>belli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Microsoft Sans Serif"/>
                <a:cs typeface="Microsoft Sans Serif"/>
              </a:rPr>
              <a:t>bir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265" dirty="0">
                <a:latin typeface="Microsoft Sans Serif"/>
                <a:cs typeface="Microsoft Sans Serif"/>
              </a:rPr>
              <a:t>süre</a:t>
            </a:r>
            <a:r>
              <a:rPr sz="2800" spc="80" dirty="0">
                <a:latin typeface="Microsoft Sans Serif"/>
                <a:cs typeface="Microsoft Sans Serif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kurban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290" dirty="0">
                <a:latin typeface="Microsoft Sans Serif"/>
                <a:cs typeface="Microsoft Sans Serif"/>
              </a:rPr>
              <a:t>veya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285" dirty="0">
                <a:latin typeface="Microsoft Sans Serif"/>
                <a:cs typeface="Microsoft Sans Serif"/>
              </a:rPr>
              <a:t>zorba</a:t>
            </a:r>
            <a:r>
              <a:rPr sz="2800" spc="-285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Microsoft Sans Serif"/>
                <a:cs typeface="Microsoft Sans Serif"/>
              </a:rPr>
              <a:t>olarak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300" dirty="0">
                <a:latin typeface="Microsoft Sans Serif"/>
                <a:cs typeface="Microsoft Sans Serif"/>
              </a:rPr>
              <a:t>bu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Microsoft Sans Serif"/>
                <a:cs typeface="Microsoft Sans Serif"/>
              </a:rPr>
              <a:t>deneyimi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70" dirty="0">
                <a:latin typeface="Microsoft Sans Serif"/>
                <a:cs typeface="Microsoft Sans Serif"/>
              </a:rPr>
              <a:t>yaşamaktadır.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ts val="3190"/>
              </a:lnSpc>
              <a:spcBef>
                <a:spcPts val="615"/>
              </a:spcBef>
              <a:tabLst>
                <a:tab pos="469900" algn="l"/>
                <a:tab pos="1473835" algn="l"/>
                <a:tab pos="2365375" algn="l"/>
                <a:tab pos="2867025" algn="l"/>
                <a:tab pos="4179570" algn="l"/>
                <a:tab pos="5022215" algn="l"/>
                <a:tab pos="5831840" algn="l"/>
                <a:tab pos="730377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315" dirty="0">
                <a:latin typeface="Microsoft Sans Serif"/>
                <a:cs typeface="Microsoft Sans Serif"/>
              </a:rPr>
              <a:t>Küçük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275" dirty="0">
                <a:latin typeface="Microsoft Sans Serif"/>
                <a:cs typeface="Microsoft Sans Serif"/>
              </a:rPr>
              <a:t>yaşta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305" dirty="0">
                <a:latin typeface="Microsoft Sans Serif"/>
                <a:cs typeface="Microsoft Sans Serif"/>
              </a:rPr>
              <a:t>ve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10" dirty="0">
                <a:latin typeface="Microsoft Sans Serif"/>
                <a:cs typeface="Microsoft Sans Serif"/>
              </a:rPr>
              <a:t>bedence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25" dirty="0">
                <a:latin typeface="Microsoft Sans Serif"/>
                <a:cs typeface="Microsoft Sans Serif"/>
              </a:rPr>
              <a:t>daha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Microsoft Sans Serif"/>
                <a:cs typeface="Microsoft Sans Serif"/>
              </a:rPr>
              <a:t>zayıf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90" dirty="0">
                <a:latin typeface="Microsoft Sans Serif"/>
                <a:cs typeface="Microsoft Sans Serif"/>
              </a:rPr>
              <a:t>öğrenciler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320" dirty="0">
                <a:latin typeface="Microsoft Sans Serif"/>
                <a:cs typeface="Microsoft Sans Serif"/>
              </a:rPr>
              <a:t>daha</a:t>
            </a:r>
            <a:endParaRPr sz="2800">
              <a:latin typeface="Microsoft Sans Serif"/>
              <a:cs typeface="Microsoft Sans Serif"/>
            </a:endParaRPr>
          </a:p>
          <a:p>
            <a:pPr marL="469900">
              <a:lnSpc>
                <a:spcPts val="3190"/>
              </a:lnSpc>
            </a:pPr>
            <a:r>
              <a:rPr sz="2800" spc="-180" dirty="0">
                <a:latin typeface="Microsoft Sans Serif"/>
                <a:cs typeface="Microsoft Sans Serif"/>
              </a:rPr>
              <a:t>sıklıkla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spc="-305" dirty="0">
                <a:latin typeface="Microsoft Sans Serif"/>
                <a:cs typeface="Microsoft Sans Serif"/>
              </a:rPr>
              <a:t>buna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305" dirty="0">
                <a:latin typeface="Microsoft Sans Serif"/>
                <a:cs typeface="Microsoft Sans Serif"/>
              </a:rPr>
              <a:t>maruz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0" dirty="0">
                <a:latin typeface="Microsoft Sans Serif"/>
                <a:cs typeface="Microsoft Sans Serif"/>
              </a:rPr>
              <a:t>kalmaktadır.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75192" y="2537460"/>
            <a:ext cx="3023616" cy="302361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2892" y="941019"/>
            <a:ext cx="54870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AKRAN</a:t>
            </a:r>
            <a:r>
              <a:rPr spc="-305" dirty="0"/>
              <a:t> </a:t>
            </a:r>
            <a:r>
              <a:rPr spc="-55" dirty="0"/>
              <a:t>ZORBALIĞI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145" y="1774063"/>
            <a:ext cx="7967345" cy="398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310" dirty="0">
                <a:solidFill>
                  <a:srgbClr val="FF0000"/>
                </a:solidFill>
                <a:latin typeface="Arial"/>
                <a:cs typeface="Arial"/>
              </a:rPr>
              <a:t>BUNLARI</a:t>
            </a:r>
            <a:r>
              <a:rPr sz="26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275" dirty="0">
                <a:solidFill>
                  <a:srgbClr val="FF0000"/>
                </a:solidFill>
                <a:latin typeface="Arial"/>
                <a:cs typeface="Arial"/>
              </a:rPr>
              <a:t>BİLİYOR</a:t>
            </a:r>
            <a:r>
              <a:rPr sz="2600" b="1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335" dirty="0">
                <a:solidFill>
                  <a:srgbClr val="FF0000"/>
                </a:solidFill>
                <a:latin typeface="Arial"/>
                <a:cs typeface="Arial"/>
              </a:rPr>
              <a:t>MUSUNUZ?</a:t>
            </a:r>
            <a:r>
              <a:rPr sz="26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25" dirty="0">
                <a:solidFill>
                  <a:srgbClr val="FF0000"/>
                </a:solidFill>
                <a:latin typeface="Arial"/>
                <a:cs typeface="Arial"/>
              </a:rPr>
              <a:t>...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ts val="2650"/>
              </a:lnSpc>
              <a:spcBef>
                <a:spcPts val="55"/>
              </a:spcBef>
              <a:tabLst>
                <a:tab pos="7185025" algn="l"/>
              </a:tabLst>
            </a:pPr>
            <a:r>
              <a:rPr sz="2600" b="1" spc="-320" dirty="0">
                <a:solidFill>
                  <a:srgbClr val="006FC0"/>
                </a:solidFill>
                <a:latin typeface="Arial"/>
                <a:cs typeface="Arial"/>
              </a:rPr>
              <a:t>Bu</a:t>
            </a:r>
            <a:r>
              <a:rPr sz="2600" spc="1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spc="-285" dirty="0">
                <a:solidFill>
                  <a:srgbClr val="006FC0"/>
                </a:solidFill>
                <a:latin typeface="Arial"/>
                <a:cs typeface="Arial"/>
              </a:rPr>
              <a:t>konuda</a:t>
            </a:r>
            <a:r>
              <a:rPr sz="2600" spc="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spc="-245" dirty="0">
                <a:solidFill>
                  <a:srgbClr val="006FC0"/>
                </a:solidFill>
                <a:latin typeface="Arial"/>
                <a:cs typeface="Arial"/>
              </a:rPr>
              <a:t>yapılan</a:t>
            </a:r>
            <a:r>
              <a:rPr sz="2600" b="1" spc="10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b="1" spc="-250" dirty="0">
                <a:solidFill>
                  <a:srgbClr val="006FC0"/>
                </a:solidFill>
                <a:latin typeface="Arial"/>
                <a:cs typeface="Arial"/>
              </a:rPr>
              <a:t>araştırmalarda</a:t>
            </a:r>
            <a:r>
              <a:rPr sz="2600" b="1" spc="1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b="1" spc="-210" dirty="0">
                <a:solidFill>
                  <a:srgbClr val="006FC0"/>
                </a:solidFill>
                <a:latin typeface="Arial"/>
                <a:cs typeface="Arial"/>
              </a:rPr>
              <a:t>özellikle</a:t>
            </a:r>
            <a:r>
              <a:rPr sz="2600" b="1" spc="10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b="1" spc="-270" dirty="0">
                <a:solidFill>
                  <a:srgbClr val="006FC0"/>
                </a:solidFill>
                <a:latin typeface="Arial"/>
                <a:cs typeface="Arial"/>
              </a:rPr>
              <a:t>çocuklara</a:t>
            </a:r>
            <a:r>
              <a:rPr sz="2600" b="1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sz="2600" b="1" spc="-190" dirty="0">
                <a:solidFill>
                  <a:srgbClr val="006FC0"/>
                </a:solidFill>
                <a:latin typeface="Arial"/>
                <a:cs typeface="Arial"/>
              </a:rPr>
              <a:t>ilişkin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ts val="2650"/>
              </a:lnSpc>
            </a:pPr>
            <a:r>
              <a:rPr sz="2600" b="1" spc="-260" dirty="0">
                <a:solidFill>
                  <a:srgbClr val="006FC0"/>
                </a:solidFill>
                <a:latin typeface="Arial"/>
                <a:cs typeface="Arial"/>
              </a:rPr>
              <a:t>saptanan</a:t>
            </a:r>
            <a:r>
              <a:rPr sz="26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spc="-235" dirty="0">
                <a:solidFill>
                  <a:srgbClr val="006FC0"/>
                </a:solidFill>
                <a:latin typeface="Arial"/>
                <a:cs typeface="Arial"/>
              </a:rPr>
              <a:t>bazı</a:t>
            </a:r>
            <a:r>
              <a:rPr sz="2600" b="1" spc="-1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b="1" spc="-225" dirty="0">
                <a:solidFill>
                  <a:srgbClr val="006FC0"/>
                </a:solidFill>
                <a:latin typeface="Arial"/>
                <a:cs typeface="Arial"/>
              </a:rPr>
              <a:t>veriler</a:t>
            </a:r>
            <a:r>
              <a:rPr sz="26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b="1" spc="-280" dirty="0">
                <a:solidFill>
                  <a:srgbClr val="006FC0"/>
                </a:solidFill>
                <a:latin typeface="Arial"/>
                <a:cs typeface="Arial"/>
              </a:rPr>
              <a:t>şu</a:t>
            </a:r>
            <a:r>
              <a:rPr sz="2600" b="1" spc="-1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b="1" spc="-130" dirty="0">
                <a:solidFill>
                  <a:srgbClr val="006FC0"/>
                </a:solidFill>
                <a:latin typeface="Arial"/>
                <a:cs typeface="Arial"/>
              </a:rPr>
              <a:t>şekildedir;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ts val="2650"/>
              </a:lnSpc>
              <a:spcBef>
                <a:spcPts val="65"/>
              </a:spcBef>
              <a:tabLst>
                <a:tab pos="469900" algn="l"/>
              </a:tabLst>
            </a:pPr>
            <a:r>
              <a:rPr sz="2600" spc="-39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6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600" spc="-260" dirty="0">
                <a:latin typeface="Microsoft Sans Serif"/>
                <a:cs typeface="Microsoft Sans Serif"/>
              </a:rPr>
              <a:t>Okul</a:t>
            </a:r>
            <a:r>
              <a:rPr sz="2600" spc="105" dirty="0">
                <a:latin typeface="Times New Roman"/>
                <a:cs typeface="Times New Roman"/>
              </a:rPr>
              <a:t> </a:t>
            </a:r>
            <a:r>
              <a:rPr sz="2600" spc="-185" dirty="0">
                <a:latin typeface="Microsoft Sans Serif"/>
                <a:cs typeface="Microsoft Sans Serif"/>
              </a:rPr>
              <a:t>zorbalığı</a:t>
            </a:r>
            <a:r>
              <a:rPr sz="2600" spc="50" dirty="0">
                <a:latin typeface="Microsoft Sans Serif"/>
                <a:cs typeface="Microsoft Sans Serif"/>
              </a:rPr>
              <a:t> </a:t>
            </a:r>
            <a:r>
              <a:rPr sz="2600" spc="-270" dirty="0">
                <a:latin typeface="Microsoft Sans Serif"/>
                <a:cs typeface="Microsoft Sans Serif"/>
              </a:rPr>
              <a:t>yapan</a:t>
            </a:r>
            <a:r>
              <a:rPr sz="2600" spc="105" dirty="0">
                <a:latin typeface="Times New Roman"/>
                <a:cs typeface="Times New Roman"/>
              </a:rPr>
              <a:t> </a:t>
            </a:r>
            <a:r>
              <a:rPr sz="2600" spc="-254" dirty="0">
                <a:latin typeface="Microsoft Sans Serif"/>
                <a:cs typeface="Microsoft Sans Serif"/>
              </a:rPr>
              <a:t>ve</a:t>
            </a:r>
            <a:r>
              <a:rPr sz="2600" spc="100" dirty="0">
                <a:latin typeface="Times New Roman"/>
                <a:cs typeface="Times New Roman"/>
              </a:rPr>
              <a:t> </a:t>
            </a:r>
            <a:r>
              <a:rPr sz="2600" spc="-225" dirty="0">
                <a:latin typeface="Microsoft Sans Serif"/>
                <a:cs typeface="Microsoft Sans Serif"/>
              </a:rPr>
              <a:t>zorbalığa</a:t>
            </a:r>
            <a:r>
              <a:rPr sz="2600" spc="60" dirty="0">
                <a:latin typeface="Microsoft Sans Serif"/>
                <a:cs typeface="Microsoft Sans Serif"/>
              </a:rPr>
              <a:t> </a:t>
            </a:r>
            <a:r>
              <a:rPr sz="2600" spc="-260" dirty="0">
                <a:latin typeface="Microsoft Sans Serif"/>
                <a:cs typeface="Microsoft Sans Serif"/>
              </a:rPr>
              <a:t>uğrayan</a:t>
            </a:r>
            <a:r>
              <a:rPr sz="2600" spc="60" dirty="0">
                <a:latin typeface="Microsoft Sans Serif"/>
                <a:cs typeface="Microsoft Sans Serif"/>
              </a:rPr>
              <a:t> </a:t>
            </a:r>
            <a:r>
              <a:rPr sz="2600" spc="-225" dirty="0">
                <a:latin typeface="Microsoft Sans Serif"/>
                <a:cs typeface="Microsoft Sans Serif"/>
              </a:rPr>
              <a:t>öğrencilerin</a:t>
            </a:r>
            <a:r>
              <a:rPr sz="2600" spc="70" dirty="0">
                <a:latin typeface="Microsoft Sans Serif"/>
                <a:cs typeface="Microsoft Sans Serif"/>
              </a:rPr>
              <a:t> </a:t>
            </a:r>
            <a:r>
              <a:rPr sz="2600" spc="-275" dirty="0">
                <a:latin typeface="Microsoft Sans Serif"/>
                <a:cs typeface="Microsoft Sans Serif"/>
              </a:rPr>
              <a:t>büyük</a:t>
            </a:r>
            <a:endParaRPr sz="2600">
              <a:latin typeface="Microsoft Sans Serif"/>
              <a:cs typeface="Microsoft Sans Serif"/>
            </a:endParaRPr>
          </a:p>
          <a:p>
            <a:pPr marL="469900">
              <a:lnSpc>
                <a:spcPts val="2650"/>
              </a:lnSpc>
            </a:pPr>
            <a:r>
              <a:rPr sz="2600" spc="-190" dirty="0">
                <a:latin typeface="Microsoft Sans Serif"/>
                <a:cs typeface="Microsoft Sans Serif"/>
              </a:rPr>
              <a:t>bir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280" dirty="0">
                <a:latin typeface="Microsoft Sans Serif"/>
                <a:cs typeface="Microsoft Sans Serif"/>
              </a:rPr>
              <a:t>bölümünü</a:t>
            </a:r>
            <a:r>
              <a:rPr sz="2600" spc="-85" dirty="0">
                <a:latin typeface="Microsoft Sans Serif"/>
                <a:cs typeface="Microsoft Sans Serif"/>
              </a:rPr>
              <a:t> </a:t>
            </a:r>
            <a:r>
              <a:rPr sz="2600" spc="-240" dirty="0">
                <a:latin typeface="Microsoft Sans Serif"/>
                <a:cs typeface="Microsoft Sans Serif"/>
              </a:rPr>
              <a:t>erkek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210" dirty="0">
                <a:latin typeface="Microsoft Sans Serif"/>
                <a:cs typeface="Microsoft Sans Serif"/>
              </a:rPr>
              <a:t>çocukları</a:t>
            </a:r>
            <a:r>
              <a:rPr sz="2600" spc="-100" dirty="0">
                <a:latin typeface="Microsoft Sans Serif"/>
                <a:cs typeface="Microsoft Sans Serif"/>
              </a:rPr>
              <a:t> </a:t>
            </a:r>
            <a:r>
              <a:rPr sz="2600" spc="-150" dirty="0">
                <a:latin typeface="Microsoft Sans Serif"/>
                <a:cs typeface="Microsoft Sans Serif"/>
              </a:rPr>
              <a:t>oluşturmaktadır.</a:t>
            </a:r>
            <a:endParaRPr sz="2600">
              <a:latin typeface="Microsoft Sans Serif"/>
              <a:cs typeface="Microsoft Sans Serif"/>
            </a:endParaRPr>
          </a:p>
          <a:p>
            <a:pPr marR="6985" algn="r">
              <a:lnSpc>
                <a:spcPts val="2650"/>
              </a:lnSpc>
              <a:spcBef>
                <a:spcPts val="70"/>
              </a:spcBef>
              <a:tabLst>
                <a:tab pos="457200" algn="l"/>
                <a:tab pos="1283335" algn="l"/>
                <a:tab pos="2606040" algn="l"/>
                <a:tab pos="3340735" algn="l"/>
                <a:tab pos="4135120" algn="l"/>
                <a:tab pos="5457825" algn="l"/>
                <a:tab pos="6809740" algn="l"/>
              </a:tabLst>
            </a:pPr>
            <a:r>
              <a:rPr sz="2600" spc="-39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6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600" spc="-45" dirty="0">
                <a:latin typeface="Microsoft Sans Serif"/>
                <a:cs typeface="Microsoft Sans Serif"/>
              </a:rPr>
              <a:t>Erkek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14" dirty="0">
                <a:latin typeface="Microsoft Sans Serif"/>
                <a:cs typeface="Microsoft Sans Serif"/>
              </a:rPr>
              <a:t>öğrenciler</a:t>
            </a:r>
            <a:r>
              <a:rPr sz="2600" dirty="0">
                <a:latin typeface="Microsoft Sans Serif"/>
                <a:cs typeface="Microsoft Sans Serif"/>
              </a:rPr>
              <a:t>	</a:t>
            </a:r>
            <a:r>
              <a:rPr sz="2600" spc="-20" dirty="0">
                <a:latin typeface="Microsoft Sans Serif"/>
                <a:cs typeface="Microsoft Sans Serif"/>
              </a:rPr>
              <a:t>diğer</a:t>
            </a:r>
            <a:r>
              <a:rPr sz="2600" dirty="0">
                <a:latin typeface="Microsoft Sans Serif"/>
                <a:cs typeface="Microsoft Sans Serif"/>
              </a:rPr>
              <a:t>	</a:t>
            </a:r>
            <a:r>
              <a:rPr sz="2600" spc="-40" dirty="0">
                <a:latin typeface="Microsoft Sans Serif"/>
                <a:cs typeface="Microsoft Sans Serif"/>
              </a:rPr>
              <a:t>erkek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14" dirty="0">
                <a:latin typeface="Microsoft Sans Serif"/>
                <a:cs typeface="Microsoft Sans Serif"/>
              </a:rPr>
              <a:t>öğrenciler</a:t>
            </a:r>
            <a:r>
              <a:rPr sz="2600" dirty="0">
                <a:latin typeface="Microsoft Sans Serif"/>
                <a:cs typeface="Microsoft Sans Serif"/>
              </a:rPr>
              <a:t>	</a:t>
            </a:r>
            <a:r>
              <a:rPr sz="2600" spc="-110" dirty="0">
                <a:latin typeface="Microsoft Sans Serif"/>
                <a:cs typeface="Microsoft Sans Serif"/>
              </a:rPr>
              <a:t>tarafından</a:t>
            </a:r>
            <a:r>
              <a:rPr sz="2600" dirty="0">
                <a:latin typeface="Microsoft Sans Serif"/>
                <a:cs typeface="Microsoft Sans Serif"/>
              </a:rPr>
              <a:t>	</a:t>
            </a:r>
            <a:r>
              <a:rPr sz="2600" spc="-200" dirty="0">
                <a:latin typeface="Microsoft Sans Serif"/>
                <a:cs typeface="Microsoft Sans Serif"/>
              </a:rPr>
              <a:t>genellikle</a:t>
            </a:r>
            <a:endParaRPr sz="2600">
              <a:latin typeface="Microsoft Sans Serif"/>
              <a:cs typeface="Microsoft Sans Serif"/>
            </a:endParaRPr>
          </a:p>
          <a:p>
            <a:pPr marR="5715" algn="r">
              <a:lnSpc>
                <a:spcPts val="2185"/>
              </a:lnSpc>
              <a:tabLst>
                <a:tab pos="1282700" algn="l"/>
                <a:tab pos="2172970" algn="l"/>
                <a:tab pos="3831590" algn="l"/>
                <a:tab pos="4438015" algn="l"/>
                <a:tab pos="5431790" algn="l"/>
                <a:tab pos="6730365" algn="l"/>
              </a:tabLst>
            </a:pPr>
            <a:r>
              <a:rPr sz="2600" spc="-75" dirty="0">
                <a:latin typeface="Microsoft Sans Serif"/>
                <a:cs typeface="Microsoft Sans Serif"/>
              </a:rPr>
              <a:t>dövülme,</a:t>
            </a:r>
            <a:r>
              <a:rPr sz="2600" dirty="0">
                <a:latin typeface="Microsoft Sans Serif"/>
                <a:cs typeface="Microsoft Sans Serif"/>
              </a:rPr>
              <a:t>	</a:t>
            </a:r>
            <a:r>
              <a:rPr sz="2600" spc="-10" dirty="0">
                <a:latin typeface="Microsoft Sans Serif"/>
                <a:cs typeface="Microsoft Sans Serif"/>
              </a:rPr>
              <a:t>itilme,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85" dirty="0">
                <a:latin typeface="Microsoft Sans Serif"/>
                <a:cs typeface="Microsoft Sans Serif"/>
              </a:rPr>
              <a:t>tekmelenme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0" dirty="0">
                <a:latin typeface="Microsoft Sans Serif"/>
                <a:cs typeface="Microsoft Sans Serif"/>
              </a:rPr>
              <a:t>gibi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Microsoft Sans Serif"/>
                <a:cs typeface="Microsoft Sans Serif"/>
              </a:rPr>
              <a:t>fiziksel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5" dirty="0">
                <a:latin typeface="Microsoft Sans Serif"/>
                <a:cs typeface="Microsoft Sans Serif"/>
              </a:rPr>
              <a:t>zorbalığa</a:t>
            </a:r>
            <a:r>
              <a:rPr sz="2600" dirty="0">
                <a:latin typeface="Microsoft Sans Serif"/>
                <a:cs typeface="Microsoft Sans Serif"/>
              </a:rPr>
              <a:t>	</a:t>
            </a:r>
            <a:r>
              <a:rPr sz="2600" spc="-275" dirty="0">
                <a:latin typeface="Microsoft Sans Serif"/>
                <a:cs typeface="Microsoft Sans Serif"/>
              </a:rPr>
              <a:t>maruz</a:t>
            </a:r>
            <a:endParaRPr sz="2600">
              <a:latin typeface="Microsoft Sans Serif"/>
              <a:cs typeface="Microsoft Sans Serif"/>
            </a:endParaRPr>
          </a:p>
          <a:p>
            <a:pPr marL="469900">
              <a:lnSpc>
                <a:spcPts val="2655"/>
              </a:lnSpc>
            </a:pPr>
            <a:r>
              <a:rPr sz="2600" spc="-150" dirty="0">
                <a:latin typeface="Microsoft Sans Serif"/>
                <a:cs typeface="Microsoft Sans Serif"/>
              </a:rPr>
              <a:t>kalmaktadırlar.</a:t>
            </a:r>
            <a:endParaRPr sz="2600">
              <a:latin typeface="Microsoft Sans Serif"/>
              <a:cs typeface="Microsoft Sans Serif"/>
            </a:endParaRPr>
          </a:p>
          <a:p>
            <a:pPr marR="8890" algn="r">
              <a:lnSpc>
                <a:spcPts val="2650"/>
              </a:lnSpc>
              <a:spcBef>
                <a:spcPts val="60"/>
              </a:spcBef>
              <a:tabLst>
                <a:tab pos="457200" algn="l"/>
              </a:tabLst>
            </a:pPr>
            <a:r>
              <a:rPr sz="2600" spc="-39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6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600" spc="-190" dirty="0">
                <a:latin typeface="Microsoft Sans Serif"/>
                <a:cs typeface="Microsoft Sans Serif"/>
              </a:rPr>
              <a:t>Kız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spc="-229" dirty="0">
                <a:latin typeface="Microsoft Sans Serif"/>
                <a:cs typeface="Microsoft Sans Serif"/>
              </a:rPr>
              <a:t>öğrenciler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spc="-220" dirty="0">
                <a:latin typeface="Microsoft Sans Serif"/>
                <a:cs typeface="Microsoft Sans Serif"/>
              </a:rPr>
              <a:t>ise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305" dirty="0">
                <a:latin typeface="Microsoft Sans Serif"/>
                <a:cs typeface="Microsoft Sans Serif"/>
              </a:rPr>
              <a:t>hem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245" dirty="0">
                <a:latin typeface="Microsoft Sans Serif"/>
                <a:cs typeface="Microsoft Sans Serif"/>
              </a:rPr>
              <a:t>erkek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305" dirty="0">
                <a:latin typeface="Microsoft Sans Serif"/>
                <a:cs typeface="Microsoft Sans Serif"/>
              </a:rPr>
              <a:t>hem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280" dirty="0">
                <a:latin typeface="Microsoft Sans Serif"/>
                <a:cs typeface="Microsoft Sans Serif"/>
              </a:rPr>
              <a:t>de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Microsoft Sans Serif"/>
                <a:cs typeface="Microsoft Sans Serif"/>
              </a:rPr>
              <a:t>kız</a:t>
            </a:r>
            <a:r>
              <a:rPr sz="2600" spc="15" dirty="0">
                <a:latin typeface="Microsoft Sans Serif"/>
                <a:cs typeface="Microsoft Sans Serif"/>
              </a:rPr>
              <a:t> </a:t>
            </a:r>
            <a:r>
              <a:rPr sz="2600" spc="-229" dirty="0">
                <a:latin typeface="Microsoft Sans Serif"/>
                <a:cs typeface="Microsoft Sans Serif"/>
              </a:rPr>
              <a:t>öğrenciler</a:t>
            </a:r>
            <a:r>
              <a:rPr sz="2600" spc="25" dirty="0">
                <a:latin typeface="Microsoft Sans Serif"/>
                <a:cs typeface="Microsoft Sans Serif"/>
              </a:rPr>
              <a:t> </a:t>
            </a:r>
            <a:r>
              <a:rPr sz="2600" spc="-160" dirty="0">
                <a:latin typeface="Microsoft Sans Serif"/>
                <a:cs typeface="Microsoft Sans Serif"/>
              </a:rPr>
              <a:t>tarafından</a:t>
            </a:r>
            <a:endParaRPr sz="2600">
              <a:latin typeface="Microsoft Sans Serif"/>
              <a:cs typeface="Microsoft Sans Serif"/>
            </a:endParaRPr>
          </a:p>
          <a:p>
            <a:pPr marR="7620" algn="r">
              <a:lnSpc>
                <a:spcPts val="2185"/>
              </a:lnSpc>
              <a:tabLst>
                <a:tab pos="627380" algn="l"/>
                <a:tab pos="1581785" algn="l"/>
                <a:tab pos="2390775" algn="l"/>
                <a:tab pos="3424554" algn="l"/>
                <a:tab pos="4067175" algn="l"/>
                <a:tab pos="4888865" algn="l"/>
                <a:tab pos="5951220" algn="l"/>
                <a:tab pos="7059295" algn="l"/>
              </a:tabLst>
            </a:pPr>
            <a:r>
              <a:rPr sz="2600" spc="-20" dirty="0">
                <a:latin typeface="Microsoft Sans Serif"/>
                <a:cs typeface="Microsoft Sans Serif"/>
              </a:rPr>
              <a:t>isim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65" dirty="0">
                <a:latin typeface="Microsoft Sans Serif"/>
                <a:cs typeface="Microsoft Sans Serif"/>
              </a:rPr>
              <a:t>takma,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0" dirty="0">
                <a:latin typeface="Microsoft Sans Serif"/>
                <a:cs typeface="Microsoft Sans Serif"/>
              </a:rPr>
              <a:t>dalga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75" dirty="0">
                <a:latin typeface="Microsoft Sans Serif"/>
                <a:cs typeface="Microsoft Sans Serif"/>
              </a:rPr>
              <a:t>geçme,</a:t>
            </a:r>
            <a:r>
              <a:rPr sz="2600" dirty="0">
                <a:latin typeface="Microsoft Sans Serif"/>
                <a:cs typeface="Microsoft Sans Serif"/>
              </a:rPr>
              <a:t>	</a:t>
            </a:r>
            <a:r>
              <a:rPr sz="2600" spc="-20" dirty="0">
                <a:latin typeface="Microsoft Sans Serif"/>
                <a:cs typeface="Microsoft Sans Serif"/>
              </a:rPr>
              <a:t>alay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5" dirty="0">
                <a:latin typeface="Microsoft Sans Serif"/>
                <a:cs typeface="Microsoft Sans Serif"/>
              </a:rPr>
              <a:t>etme,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75" dirty="0">
                <a:latin typeface="Microsoft Sans Serif"/>
                <a:cs typeface="Microsoft Sans Serif"/>
              </a:rPr>
              <a:t>söylenti</a:t>
            </a:r>
            <a:r>
              <a:rPr sz="2600" dirty="0">
                <a:latin typeface="Microsoft Sans Serif"/>
                <a:cs typeface="Microsoft Sans Serif"/>
              </a:rPr>
              <a:t>	</a:t>
            </a:r>
            <a:r>
              <a:rPr sz="2600" spc="-70" dirty="0">
                <a:latin typeface="Microsoft Sans Serif"/>
                <a:cs typeface="Microsoft Sans Serif"/>
              </a:rPr>
              <a:t>çıkarma</a:t>
            </a:r>
            <a:r>
              <a:rPr sz="2600" dirty="0">
                <a:latin typeface="Microsoft Sans Serif"/>
                <a:cs typeface="Microsoft Sans Serif"/>
              </a:rPr>
              <a:t>	</a:t>
            </a:r>
            <a:r>
              <a:rPr sz="2600" spc="-20" dirty="0">
                <a:latin typeface="Microsoft Sans Serif"/>
                <a:cs typeface="Microsoft Sans Serif"/>
              </a:rPr>
              <a:t>gibi</a:t>
            </a:r>
            <a:endParaRPr sz="2600">
              <a:latin typeface="Microsoft Sans Serif"/>
              <a:cs typeface="Microsoft Sans Serif"/>
            </a:endParaRPr>
          </a:p>
          <a:p>
            <a:pPr marR="5080" algn="r">
              <a:lnSpc>
                <a:spcPts val="2185"/>
              </a:lnSpc>
              <a:tabLst>
                <a:tab pos="880744" algn="l"/>
                <a:tab pos="2244725" algn="l"/>
                <a:tab pos="3244850" algn="l"/>
                <a:tab pos="5193665" algn="l"/>
                <a:tab pos="5728970" algn="l"/>
                <a:tab pos="6746875" algn="l"/>
              </a:tabLst>
            </a:pPr>
            <a:r>
              <a:rPr sz="2600" spc="-10" dirty="0">
                <a:latin typeface="Microsoft Sans Serif"/>
                <a:cs typeface="Microsoft Sans Serif"/>
              </a:rPr>
              <a:t>sözel</a:t>
            </a:r>
            <a:r>
              <a:rPr sz="2600" dirty="0">
                <a:latin typeface="Microsoft Sans Serif"/>
                <a:cs typeface="Microsoft Sans Serif"/>
              </a:rPr>
              <a:t>	</a:t>
            </a:r>
            <a:r>
              <a:rPr sz="2600" spc="-10" dirty="0">
                <a:latin typeface="Microsoft Sans Serif"/>
                <a:cs typeface="Microsoft Sans Serif"/>
              </a:rPr>
              <a:t>zorbalığa</a:t>
            </a:r>
            <a:r>
              <a:rPr sz="2600" dirty="0">
                <a:latin typeface="Microsoft Sans Serif"/>
                <a:cs typeface="Microsoft Sans Serif"/>
              </a:rPr>
              <a:t>	</a:t>
            </a:r>
            <a:r>
              <a:rPr sz="2600" spc="-275" dirty="0">
                <a:latin typeface="Microsoft Sans Serif"/>
                <a:cs typeface="Microsoft Sans Serif"/>
              </a:rPr>
              <a:t>maruz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75" dirty="0">
                <a:latin typeface="Microsoft Sans Serif"/>
                <a:cs typeface="Microsoft Sans Serif"/>
              </a:rPr>
              <a:t>kalmaktadırlar</a:t>
            </a:r>
            <a:r>
              <a:rPr sz="2600" dirty="0">
                <a:latin typeface="Microsoft Sans Serif"/>
                <a:cs typeface="Microsoft Sans Serif"/>
              </a:rPr>
              <a:t>	</a:t>
            </a:r>
            <a:r>
              <a:rPr sz="2600" spc="-25" dirty="0">
                <a:latin typeface="Microsoft Sans Serif"/>
                <a:cs typeface="Microsoft Sans Serif"/>
              </a:rPr>
              <a:t>ve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Microsoft Sans Serif"/>
                <a:cs typeface="Microsoft Sans Serif"/>
              </a:rPr>
              <a:t>sosyal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70" dirty="0">
                <a:latin typeface="Microsoft Sans Serif"/>
                <a:cs typeface="Microsoft Sans Serif"/>
              </a:rPr>
              <a:t>olarak</a:t>
            </a:r>
            <a:endParaRPr sz="2600">
              <a:latin typeface="Microsoft Sans Serif"/>
              <a:cs typeface="Microsoft Sans Serif"/>
            </a:endParaRPr>
          </a:p>
          <a:p>
            <a:pPr marL="469900">
              <a:lnSpc>
                <a:spcPts val="2650"/>
              </a:lnSpc>
            </a:pPr>
            <a:r>
              <a:rPr sz="2600" spc="-160" dirty="0">
                <a:latin typeface="Microsoft Sans Serif"/>
                <a:cs typeface="Microsoft Sans Serif"/>
              </a:rPr>
              <a:t>dışlanmaktadırlar.</a:t>
            </a:r>
            <a:endParaRPr sz="26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03564" y="2535935"/>
            <a:ext cx="3183636" cy="31958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AKRAN</a:t>
            </a:r>
            <a:r>
              <a:rPr spc="-305" dirty="0"/>
              <a:t> </a:t>
            </a:r>
            <a:r>
              <a:rPr spc="-55" dirty="0"/>
              <a:t>ZORBALIĞI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145" y="1756308"/>
            <a:ext cx="5230495" cy="258318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60"/>
              </a:spcBef>
            </a:pPr>
            <a:r>
              <a:rPr sz="2800" b="1" spc="-345" dirty="0">
                <a:solidFill>
                  <a:srgbClr val="FF0000"/>
                </a:solidFill>
                <a:latin typeface="Arial"/>
                <a:cs typeface="Arial"/>
              </a:rPr>
              <a:t>ZORBALIK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35" dirty="0">
                <a:solidFill>
                  <a:srgbClr val="FF0000"/>
                </a:solidFill>
                <a:latin typeface="Arial"/>
                <a:cs typeface="Arial"/>
              </a:rPr>
              <a:t>NEDİR?</a:t>
            </a:r>
            <a:r>
              <a:rPr sz="28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...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90000"/>
              </a:lnSpc>
              <a:spcBef>
                <a:spcPts val="994"/>
              </a:spcBef>
            </a:pPr>
            <a:r>
              <a:rPr sz="2800" dirty="0">
                <a:latin typeface="Microsoft Sans Serif"/>
                <a:cs typeface="Microsoft Sans Serif"/>
              </a:rPr>
              <a:t>Bir</a:t>
            </a:r>
            <a:r>
              <a:rPr sz="2800" spc="4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Microsoft Sans Serif"/>
                <a:cs typeface="Microsoft Sans Serif"/>
              </a:rPr>
              <a:t>birey</a:t>
            </a:r>
            <a:r>
              <a:rPr sz="2800" spc="455" dirty="0">
                <a:latin typeface="Times New Roman"/>
                <a:cs typeface="Times New Roman"/>
              </a:rPr>
              <a:t>  </a:t>
            </a:r>
            <a:r>
              <a:rPr sz="2800" spc="-280" dirty="0">
                <a:latin typeface="Microsoft Sans Serif"/>
                <a:cs typeface="Microsoft Sans Serif"/>
              </a:rPr>
              <a:t>ya</a:t>
            </a:r>
            <a:r>
              <a:rPr sz="2800" spc="450" dirty="0">
                <a:latin typeface="Times New Roman"/>
                <a:cs typeface="Times New Roman"/>
              </a:rPr>
              <a:t>  </a:t>
            </a:r>
            <a:r>
              <a:rPr sz="2800" spc="-300" dirty="0">
                <a:latin typeface="Microsoft Sans Serif"/>
                <a:cs typeface="Microsoft Sans Serif"/>
              </a:rPr>
              <a:t>da</a:t>
            </a:r>
            <a:r>
              <a:rPr sz="2800" spc="450" dirty="0">
                <a:latin typeface="Times New Roman"/>
                <a:cs typeface="Times New Roman"/>
              </a:rPr>
              <a:t>  </a:t>
            </a:r>
            <a:r>
              <a:rPr sz="2800" spc="-275" dirty="0">
                <a:latin typeface="Microsoft Sans Serif"/>
                <a:cs typeface="Microsoft Sans Serif"/>
              </a:rPr>
              <a:t>grup</a:t>
            </a:r>
            <a:r>
              <a:rPr sz="2800" spc="450" dirty="0">
                <a:latin typeface="Times New Roman"/>
                <a:cs typeface="Times New Roman"/>
              </a:rPr>
              <a:t>  </a:t>
            </a:r>
            <a:r>
              <a:rPr sz="2800" spc="-215" dirty="0">
                <a:latin typeface="Microsoft Sans Serif"/>
                <a:cs typeface="Microsoft Sans Serif"/>
              </a:rPr>
              <a:t>tarafından </a:t>
            </a:r>
            <a:r>
              <a:rPr sz="2800" spc="-275" dirty="0">
                <a:latin typeface="Microsoft Sans Serif"/>
                <a:cs typeface="Microsoft Sans Serif"/>
              </a:rPr>
              <a:t>savunmasız</a:t>
            </a:r>
            <a:r>
              <a:rPr sz="2800" spc="409" dirty="0">
                <a:latin typeface="Microsoft Sans Serif"/>
                <a:cs typeface="Microsoft Sans Serif"/>
              </a:rPr>
              <a:t>  </a:t>
            </a:r>
            <a:r>
              <a:rPr sz="2800" spc="-260" dirty="0">
                <a:latin typeface="Microsoft Sans Serif"/>
                <a:cs typeface="Microsoft Sans Serif"/>
              </a:rPr>
              <a:t>olan</a:t>
            </a:r>
            <a:r>
              <a:rPr sz="2800" spc="4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Microsoft Sans Serif"/>
                <a:cs typeface="Microsoft Sans Serif"/>
              </a:rPr>
              <a:t>bir</a:t>
            </a:r>
            <a:r>
              <a:rPr sz="2800" spc="4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Microsoft Sans Serif"/>
                <a:cs typeface="Microsoft Sans Serif"/>
              </a:rPr>
              <a:t>kişiye</a:t>
            </a:r>
            <a:r>
              <a:rPr sz="2800" spc="420" dirty="0">
                <a:latin typeface="Microsoft Sans Serif"/>
                <a:cs typeface="Microsoft Sans Serif"/>
              </a:rPr>
              <a:t>  </a:t>
            </a:r>
            <a:r>
              <a:rPr sz="2800" spc="-165" dirty="0">
                <a:latin typeface="Microsoft Sans Serif"/>
                <a:cs typeface="Microsoft Sans Serif"/>
              </a:rPr>
              <a:t>karşı </a:t>
            </a:r>
            <a:r>
              <a:rPr sz="2800" dirty="0">
                <a:latin typeface="Microsoft Sans Serif"/>
                <a:cs typeface="Microsoft Sans Serif"/>
              </a:rPr>
              <a:t>yapılan,</a:t>
            </a:r>
            <a:r>
              <a:rPr sz="2800" spc="155" dirty="0">
                <a:latin typeface="Microsoft Sans Serif"/>
                <a:cs typeface="Microsoft Sans Serif"/>
              </a:rPr>
              <a:t>  </a:t>
            </a:r>
            <a:r>
              <a:rPr sz="2800" dirty="0">
                <a:latin typeface="Microsoft Sans Serif"/>
                <a:cs typeface="Microsoft Sans Serif"/>
              </a:rPr>
              <a:t>fiziksel</a:t>
            </a:r>
            <a:r>
              <a:rPr sz="2800" spc="210" dirty="0">
                <a:latin typeface="Times New Roman"/>
                <a:cs typeface="Times New Roman"/>
              </a:rPr>
              <a:t>  </a:t>
            </a:r>
            <a:r>
              <a:rPr sz="2800" spc="-265" dirty="0">
                <a:latin typeface="Microsoft Sans Serif"/>
                <a:cs typeface="Microsoft Sans Serif"/>
              </a:rPr>
              <a:t>ve/veya</a:t>
            </a:r>
            <a:r>
              <a:rPr sz="2800" spc="204" dirty="0">
                <a:latin typeface="Times New Roman"/>
                <a:cs typeface="Times New Roman"/>
              </a:rPr>
              <a:t>  </a:t>
            </a:r>
            <a:r>
              <a:rPr sz="2800" spc="-195" dirty="0">
                <a:latin typeface="Microsoft Sans Serif"/>
                <a:cs typeface="Microsoft Sans Serif"/>
              </a:rPr>
              <a:t>psikolojik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225" dirty="0">
                <a:latin typeface="Microsoft Sans Serif"/>
                <a:cs typeface="Microsoft Sans Serif"/>
              </a:rPr>
              <a:t>sonuçları</a:t>
            </a:r>
            <a:r>
              <a:rPr sz="2800" spc="114" dirty="0">
                <a:latin typeface="Microsoft Sans Serif"/>
                <a:cs typeface="Microsoft Sans Serif"/>
              </a:rPr>
              <a:t> </a:t>
            </a:r>
            <a:r>
              <a:rPr sz="2800" spc="-254" dirty="0">
                <a:latin typeface="Microsoft Sans Serif"/>
                <a:cs typeface="Microsoft Sans Serif"/>
              </a:rPr>
              <a:t>olan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ve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204" dirty="0">
                <a:latin typeface="Microsoft Sans Serif"/>
                <a:cs typeface="Microsoft Sans Serif"/>
              </a:rPr>
              <a:t>süreklilik</a:t>
            </a:r>
            <a:r>
              <a:rPr sz="2800" spc="130" dirty="0">
                <a:latin typeface="Microsoft Sans Serif"/>
                <a:cs typeface="Microsoft Sans Serif"/>
              </a:rPr>
              <a:t> </a:t>
            </a:r>
            <a:r>
              <a:rPr sz="2800" spc="-254" dirty="0">
                <a:latin typeface="Microsoft Sans Serif"/>
                <a:cs typeface="Microsoft Sans Serif"/>
              </a:rPr>
              <a:t>arz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305" dirty="0">
                <a:latin typeface="Microsoft Sans Serif"/>
                <a:cs typeface="Microsoft Sans Serif"/>
              </a:rPr>
              <a:t>eden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95" dirty="0">
                <a:latin typeface="Microsoft Sans Serif"/>
                <a:cs typeface="Microsoft Sans Serif"/>
              </a:rPr>
              <a:t>bir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220" dirty="0">
                <a:latin typeface="Microsoft Sans Serif"/>
                <a:cs typeface="Microsoft Sans Serif"/>
              </a:rPr>
              <a:t>saldırganlık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25" dirty="0">
                <a:latin typeface="Microsoft Sans Serif"/>
                <a:cs typeface="Microsoft Sans Serif"/>
              </a:rPr>
              <a:t>türüdür...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1096" y="2549651"/>
            <a:ext cx="6164580" cy="303428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2892" y="941019"/>
            <a:ext cx="54870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AKRAN</a:t>
            </a:r>
            <a:r>
              <a:rPr spc="-305" dirty="0"/>
              <a:t> </a:t>
            </a:r>
            <a:r>
              <a:rPr spc="-55" dirty="0"/>
              <a:t>ZORBALIĞI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145" y="1760116"/>
            <a:ext cx="7965440" cy="39916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spc="-350" dirty="0">
                <a:solidFill>
                  <a:srgbClr val="FF0000"/>
                </a:solidFill>
                <a:latin typeface="Arial"/>
                <a:cs typeface="Arial"/>
              </a:rPr>
              <a:t>BUNLARI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10" dirty="0">
                <a:solidFill>
                  <a:srgbClr val="FF0000"/>
                </a:solidFill>
                <a:latin typeface="Arial"/>
                <a:cs typeface="Arial"/>
              </a:rPr>
              <a:t>BİLİYOR</a:t>
            </a:r>
            <a:r>
              <a:rPr sz="28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375" dirty="0">
                <a:solidFill>
                  <a:srgbClr val="FF0000"/>
                </a:solidFill>
                <a:latin typeface="Arial"/>
                <a:cs typeface="Arial"/>
              </a:rPr>
              <a:t>MUSUNUZ?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...</a:t>
            </a:r>
            <a:endParaRPr sz="2800">
              <a:latin typeface="Arial"/>
              <a:cs typeface="Arial"/>
            </a:endParaRPr>
          </a:p>
          <a:p>
            <a:pPr marL="12700" marR="6350">
              <a:lnSpc>
                <a:spcPts val="3030"/>
              </a:lnSpc>
              <a:spcBef>
                <a:spcPts val="1045"/>
              </a:spcBef>
              <a:tabLst>
                <a:tab pos="993775" algn="l"/>
                <a:tab pos="1534160" algn="l"/>
                <a:tab pos="2623185" algn="l"/>
                <a:tab pos="4218940" algn="l"/>
                <a:tab pos="6816725" algn="l"/>
              </a:tabLst>
            </a:pPr>
            <a:r>
              <a:rPr sz="2800" b="1" spc="-385" dirty="0">
                <a:solidFill>
                  <a:srgbClr val="006FC0"/>
                </a:solidFill>
                <a:latin typeface="Arial"/>
                <a:cs typeface="Arial"/>
              </a:rPr>
              <a:t>Bu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2800" b="1" spc="-330" dirty="0">
                <a:solidFill>
                  <a:srgbClr val="006FC0"/>
                </a:solidFill>
                <a:latin typeface="Arial"/>
                <a:cs typeface="Arial"/>
              </a:rPr>
              <a:t>konuda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2800" b="1" spc="-280" dirty="0">
                <a:solidFill>
                  <a:srgbClr val="006FC0"/>
                </a:solidFill>
                <a:latin typeface="Arial"/>
                <a:cs typeface="Arial"/>
              </a:rPr>
              <a:t>yapılan</a:t>
            </a:r>
            <a:r>
              <a:rPr sz="2800" b="1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sz="2800" b="1" spc="-280" dirty="0">
                <a:solidFill>
                  <a:srgbClr val="006FC0"/>
                </a:solidFill>
                <a:latin typeface="Arial"/>
                <a:cs typeface="Arial"/>
              </a:rPr>
              <a:t>araştırmalarda</a:t>
            </a:r>
            <a:r>
              <a:rPr sz="2800" b="1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sz="2800" b="1" spc="-229" dirty="0">
                <a:solidFill>
                  <a:srgbClr val="006FC0"/>
                </a:solidFill>
                <a:latin typeface="Arial"/>
                <a:cs typeface="Arial"/>
              </a:rPr>
              <a:t>özellikle </a:t>
            </a:r>
            <a:r>
              <a:rPr sz="2800" b="1" spc="-290" dirty="0">
                <a:solidFill>
                  <a:srgbClr val="006FC0"/>
                </a:solidFill>
                <a:latin typeface="Arial"/>
                <a:cs typeface="Arial"/>
              </a:rPr>
              <a:t>çocuklara</a:t>
            </a:r>
            <a:r>
              <a:rPr sz="2800" b="1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sz="2800" b="1" spc="-229" dirty="0">
                <a:solidFill>
                  <a:srgbClr val="006FC0"/>
                </a:solidFill>
                <a:latin typeface="Arial"/>
                <a:cs typeface="Arial"/>
              </a:rPr>
              <a:t>ilişkin</a:t>
            </a:r>
            <a:r>
              <a:rPr sz="2800" b="1" spc="-10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spc="-295" dirty="0">
                <a:solidFill>
                  <a:srgbClr val="006FC0"/>
                </a:solidFill>
                <a:latin typeface="Arial"/>
                <a:cs typeface="Arial"/>
              </a:rPr>
              <a:t>saptanan</a:t>
            </a:r>
            <a:r>
              <a:rPr sz="28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265" dirty="0">
                <a:solidFill>
                  <a:srgbClr val="006FC0"/>
                </a:solidFill>
                <a:latin typeface="Arial"/>
                <a:cs typeface="Arial"/>
              </a:rPr>
              <a:t>bazı</a:t>
            </a:r>
            <a:r>
              <a:rPr sz="2800" b="1" spc="-1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spc="-240" dirty="0">
                <a:solidFill>
                  <a:srgbClr val="006FC0"/>
                </a:solidFill>
                <a:latin typeface="Arial"/>
                <a:cs typeface="Arial"/>
              </a:rPr>
              <a:t>veriler</a:t>
            </a:r>
            <a:r>
              <a:rPr sz="28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315" dirty="0">
                <a:solidFill>
                  <a:srgbClr val="006FC0"/>
                </a:solidFill>
                <a:latin typeface="Arial"/>
                <a:cs typeface="Arial"/>
              </a:rPr>
              <a:t>şu</a:t>
            </a:r>
            <a:r>
              <a:rPr sz="2800" b="1" spc="-1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spc="-130" dirty="0">
                <a:solidFill>
                  <a:srgbClr val="006FC0"/>
                </a:solidFill>
                <a:latin typeface="Arial"/>
                <a:cs typeface="Arial"/>
              </a:rPr>
              <a:t>şekildedir;</a:t>
            </a:r>
            <a:endParaRPr sz="2800">
              <a:latin typeface="Arial"/>
              <a:cs typeface="Arial"/>
            </a:endParaRPr>
          </a:p>
          <a:p>
            <a:pPr marL="469900" marR="5080" indent="-457834" algn="just">
              <a:lnSpc>
                <a:spcPct val="90000"/>
              </a:lnSpc>
              <a:spcBef>
                <a:spcPts val="944"/>
              </a:spcBef>
            </a:pPr>
            <a:r>
              <a:rPr sz="2800" spc="-39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spc="620" dirty="0">
                <a:solidFill>
                  <a:srgbClr val="6F2F9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Kız</a:t>
            </a:r>
            <a:r>
              <a:rPr sz="2800" spc="200" dirty="0">
                <a:latin typeface="Microsoft Sans Serif"/>
                <a:cs typeface="Microsoft Sans Serif"/>
              </a:rPr>
              <a:t>  </a:t>
            </a:r>
            <a:r>
              <a:rPr sz="2800" spc="-35" dirty="0">
                <a:latin typeface="Microsoft Sans Serif"/>
                <a:cs typeface="Microsoft Sans Serif"/>
              </a:rPr>
              <a:t>öğrenciler</a:t>
            </a:r>
            <a:r>
              <a:rPr sz="2800" spc="200" dirty="0">
                <a:latin typeface="Microsoft Sans Serif"/>
                <a:cs typeface="Microsoft Sans Serif"/>
              </a:rPr>
              <a:t>  </a:t>
            </a:r>
            <a:r>
              <a:rPr sz="2800" dirty="0">
                <a:latin typeface="Microsoft Sans Serif"/>
                <a:cs typeface="Microsoft Sans Serif"/>
              </a:rPr>
              <a:t>zorbalık</a:t>
            </a:r>
            <a:r>
              <a:rPr sz="2800" spc="204" dirty="0">
                <a:latin typeface="Microsoft Sans Serif"/>
                <a:cs typeface="Microsoft Sans Serif"/>
              </a:rPr>
              <a:t>  </a:t>
            </a:r>
            <a:r>
              <a:rPr sz="2800" spc="-260" dirty="0">
                <a:latin typeface="Microsoft Sans Serif"/>
                <a:cs typeface="Microsoft Sans Serif"/>
              </a:rPr>
              <a:t>eylemlerinden</a:t>
            </a:r>
            <a:r>
              <a:rPr sz="2800" spc="245" dirty="0">
                <a:latin typeface="Times New Roman"/>
                <a:cs typeface="Times New Roman"/>
              </a:rPr>
              <a:t>  </a:t>
            </a:r>
            <a:r>
              <a:rPr sz="2800" spc="-305" dirty="0">
                <a:latin typeface="Microsoft Sans Serif"/>
                <a:cs typeface="Microsoft Sans Serif"/>
              </a:rPr>
              <a:t>daha</a:t>
            </a:r>
            <a:r>
              <a:rPr sz="2800" spc="235" dirty="0">
                <a:latin typeface="Times New Roman"/>
                <a:cs typeface="Times New Roman"/>
              </a:rPr>
              <a:t>  </a:t>
            </a:r>
            <a:r>
              <a:rPr sz="2800" spc="-160" dirty="0">
                <a:latin typeface="Microsoft Sans Serif"/>
                <a:cs typeface="Microsoft Sans Serif"/>
              </a:rPr>
              <a:t>fazla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Microsoft Sans Serif"/>
                <a:cs typeface="Microsoft Sans Serif"/>
              </a:rPr>
              <a:t>etkilenmekte</a:t>
            </a:r>
            <a:r>
              <a:rPr sz="2800" spc="250" dirty="0">
                <a:latin typeface="Times New Roman"/>
                <a:cs typeface="Times New Roman"/>
              </a:rPr>
              <a:t>  </a:t>
            </a:r>
            <a:r>
              <a:rPr sz="2800" spc="-280" dirty="0">
                <a:latin typeface="Microsoft Sans Serif"/>
                <a:cs typeface="Microsoft Sans Serif"/>
              </a:rPr>
              <a:t>ve</a:t>
            </a:r>
            <a:r>
              <a:rPr sz="2800" spc="245" dirty="0">
                <a:latin typeface="Times New Roman"/>
                <a:cs typeface="Times New Roman"/>
              </a:rPr>
              <a:t>  </a:t>
            </a:r>
            <a:r>
              <a:rPr sz="2800" spc="-100" dirty="0">
                <a:latin typeface="Microsoft Sans Serif"/>
                <a:cs typeface="Microsoft Sans Serif"/>
              </a:rPr>
              <a:t>yaşamlarının</a:t>
            </a:r>
            <a:r>
              <a:rPr sz="2800" spc="210" dirty="0">
                <a:latin typeface="Microsoft Sans Serif"/>
                <a:cs typeface="Microsoft Sans Serif"/>
              </a:rPr>
              <a:t>  </a:t>
            </a:r>
            <a:r>
              <a:rPr sz="2800" spc="-254" dirty="0">
                <a:latin typeface="Microsoft Sans Serif"/>
                <a:cs typeface="Microsoft Sans Serif"/>
              </a:rPr>
              <a:t>sonraki</a:t>
            </a:r>
            <a:r>
              <a:rPr sz="2800" spc="254" dirty="0">
                <a:latin typeface="Times New Roman"/>
                <a:cs typeface="Times New Roman"/>
              </a:rPr>
              <a:t>  </a:t>
            </a:r>
            <a:r>
              <a:rPr sz="2800" spc="-285" dirty="0">
                <a:latin typeface="Microsoft Sans Serif"/>
                <a:cs typeface="Microsoft Sans Serif"/>
              </a:rPr>
              <a:t>dönemlerinde </a:t>
            </a:r>
            <a:r>
              <a:rPr sz="2800" spc="-275" dirty="0">
                <a:latin typeface="Microsoft Sans Serif"/>
                <a:cs typeface="Microsoft Sans Serif"/>
              </a:rPr>
              <a:t>duygusal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29" dirty="0">
                <a:latin typeface="Microsoft Sans Serif"/>
                <a:cs typeface="Microsoft Sans Serif"/>
              </a:rPr>
              <a:t>gelişimleri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spc="-305" dirty="0">
                <a:latin typeface="Microsoft Sans Serif"/>
                <a:cs typeface="Microsoft Sans Serif"/>
              </a:rPr>
              <a:t>daha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90" dirty="0">
                <a:latin typeface="Microsoft Sans Serif"/>
                <a:cs typeface="Microsoft Sans Serif"/>
              </a:rPr>
              <a:t>olumsuz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70" dirty="0">
                <a:latin typeface="Microsoft Sans Serif"/>
                <a:cs typeface="Microsoft Sans Serif"/>
              </a:rPr>
              <a:t>etkilenmektedir...</a:t>
            </a:r>
            <a:endParaRPr sz="2800">
              <a:latin typeface="Microsoft Sans Serif"/>
              <a:cs typeface="Microsoft Sans Serif"/>
            </a:endParaRPr>
          </a:p>
          <a:p>
            <a:pPr marL="469900" marR="5080" indent="-457834" algn="just">
              <a:lnSpc>
                <a:spcPts val="3020"/>
              </a:lnSpc>
              <a:spcBef>
                <a:spcPts val="1045"/>
              </a:spcBef>
            </a:pPr>
            <a:r>
              <a:rPr sz="2800" spc="-39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spc="685" dirty="0">
                <a:solidFill>
                  <a:srgbClr val="6F2F9F"/>
                </a:solidFill>
                <a:latin typeface="Microsoft Sans Serif"/>
                <a:cs typeface="Microsoft Sans Serif"/>
              </a:rPr>
              <a:t> </a:t>
            </a:r>
            <a:r>
              <a:rPr sz="2800" spc="-160" dirty="0">
                <a:latin typeface="Microsoft Sans Serif"/>
                <a:cs typeface="Microsoft Sans Serif"/>
              </a:rPr>
              <a:t>Zorbalığa</a:t>
            </a:r>
            <a:r>
              <a:rPr sz="2800" spc="360" dirty="0">
                <a:latin typeface="Microsoft Sans Serif"/>
                <a:cs typeface="Microsoft Sans Serif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uğrayan</a:t>
            </a:r>
            <a:r>
              <a:rPr sz="2800" spc="340" dirty="0">
                <a:latin typeface="Microsoft Sans Serif"/>
                <a:cs typeface="Microsoft Sans Serif"/>
              </a:rPr>
              <a:t> </a:t>
            </a:r>
            <a:r>
              <a:rPr sz="2800" spc="-45" dirty="0">
                <a:latin typeface="Microsoft Sans Serif"/>
                <a:cs typeface="Microsoft Sans Serif"/>
              </a:rPr>
              <a:t>kızlar</a:t>
            </a:r>
            <a:r>
              <a:rPr sz="2800" spc="340" dirty="0">
                <a:latin typeface="Microsoft Sans Serif"/>
                <a:cs typeface="Microsoft Sans Serif"/>
              </a:rPr>
              <a:t> </a:t>
            </a:r>
            <a:r>
              <a:rPr sz="2800" spc="-114" dirty="0">
                <a:latin typeface="Microsoft Sans Serif"/>
                <a:cs typeface="Microsoft Sans Serif"/>
              </a:rPr>
              <a:t>bunları</a:t>
            </a:r>
            <a:r>
              <a:rPr sz="2800" spc="350" dirty="0">
                <a:latin typeface="Microsoft Sans Serif"/>
                <a:cs typeface="Microsoft Sans Serif"/>
              </a:rPr>
              <a:t> </a:t>
            </a:r>
            <a:r>
              <a:rPr sz="2800" spc="-135" dirty="0">
                <a:latin typeface="Microsoft Sans Serif"/>
                <a:cs typeface="Microsoft Sans Serif"/>
              </a:rPr>
              <a:t>ailesine</a:t>
            </a:r>
            <a:r>
              <a:rPr sz="2800" spc="385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ve</a:t>
            </a:r>
            <a:r>
              <a:rPr sz="2800" spc="375" dirty="0">
                <a:latin typeface="Times New Roman"/>
                <a:cs typeface="Times New Roman"/>
              </a:rPr>
              <a:t> </a:t>
            </a:r>
            <a:r>
              <a:rPr sz="2800" spc="-300" dirty="0">
                <a:latin typeface="Microsoft Sans Serif"/>
                <a:cs typeface="Microsoft Sans Serif"/>
              </a:rPr>
              <a:t>en</a:t>
            </a:r>
            <a:r>
              <a:rPr sz="2800" spc="380" dirty="0">
                <a:latin typeface="Times New Roman"/>
                <a:cs typeface="Times New Roman"/>
              </a:rPr>
              <a:t> </a:t>
            </a:r>
            <a:r>
              <a:rPr sz="2800" spc="-140" dirty="0">
                <a:latin typeface="Microsoft Sans Serif"/>
                <a:cs typeface="Microsoft Sans Serif"/>
              </a:rPr>
              <a:t>yakın </a:t>
            </a:r>
            <a:r>
              <a:rPr sz="2800" spc="-100" dirty="0">
                <a:latin typeface="Microsoft Sans Serif"/>
                <a:cs typeface="Microsoft Sans Serif"/>
              </a:rPr>
              <a:t>arkadaşlarına</a:t>
            </a:r>
            <a:r>
              <a:rPr sz="2800" spc="140" dirty="0">
                <a:latin typeface="Microsoft Sans Serif"/>
                <a:cs typeface="Microsoft Sans Serif"/>
              </a:rPr>
              <a:t> </a:t>
            </a:r>
            <a:r>
              <a:rPr sz="2800" spc="-220" dirty="0">
                <a:latin typeface="Microsoft Sans Serif"/>
                <a:cs typeface="Microsoft Sans Serif"/>
              </a:rPr>
              <a:t>anlatabilmelerine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130" dirty="0">
                <a:latin typeface="Microsoft Sans Serif"/>
                <a:cs typeface="Microsoft Sans Serif"/>
              </a:rPr>
              <a:t>karşın</a:t>
            </a:r>
            <a:r>
              <a:rPr sz="2800" spc="-55" dirty="0">
                <a:latin typeface="Microsoft Sans Serif"/>
                <a:cs typeface="Microsoft Sans Serif"/>
              </a:rPr>
              <a:t> </a:t>
            </a:r>
            <a:r>
              <a:rPr sz="2800" spc="-180" dirty="0">
                <a:latin typeface="Microsoft Sans Serif"/>
                <a:cs typeface="Microsoft Sans Serif"/>
              </a:rPr>
              <a:t>erkekler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5" dirty="0">
                <a:latin typeface="Microsoft Sans Serif"/>
                <a:cs typeface="Microsoft Sans Serif"/>
              </a:rPr>
              <a:t>bunları </a:t>
            </a:r>
            <a:r>
              <a:rPr sz="2800" spc="-265" dirty="0">
                <a:latin typeface="Microsoft Sans Serif"/>
                <a:cs typeface="Microsoft Sans Serif"/>
              </a:rPr>
              <a:t>kimseyle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0" dirty="0">
                <a:latin typeface="Microsoft Sans Serif"/>
                <a:cs typeface="Microsoft Sans Serif"/>
              </a:rPr>
              <a:t>paylaşmamaktadırlar...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4570" y="3191658"/>
            <a:ext cx="2843143" cy="284314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2892" y="941019"/>
            <a:ext cx="54870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AKRAN</a:t>
            </a:r>
            <a:r>
              <a:rPr spc="-305" dirty="0"/>
              <a:t> </a:t>
            </a:r>
            <a:r>
              <a:rPr spc="-55" dirty="0"/>
              <a:t>ZORBALIĞI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145" y="1761638"/>
            <a:ext cx="7966075" cy="271145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55"/>
              </a:spcBef>
            </a:pPr>
            <a:r>
              <a:rPr sz="2800" b="1" spc="-475" dirty="0">
                <a:solidFill>
                  <a:srgbClr val="FF0000"/>
                </a:solidFill>
                <a:latin typeface="Arial"/>
                <a:cs typeface="Arial"/>
              </a:rPr>
              <a:t>ORTAYA</a:t>
            </a:r>
            <a:r>
              <a:rPr sz="28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65" dirty="0">
                <a:solidFill>
                  <a:srgbClr val="FF0000"/>
                </a:solidFill>
                <a:latin typeface="Arial"/>
                <a:cs typeface="Arial"/>
              </a:rPr>
              <a:t>ÇIKMADAN</a:t>
            </a:r>
            <a:r>
              <a:rPr sz="28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385" dirty="0">
                <a:solidFill>
                  <a:srgbClr val="FF0000"/>
                </a:solidFill>
                <a:latin typeface="Arial"/>
                <a:cs typeface="Arial"/>
              </a:rPr>
              <a:t>ÖNCE</a:t>
            </a:r>
            <a:r>
              <a:rPr sz="28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...</a:t>
            </a:r>
            <a:endParaRPr sz="2800">
              <a:latin typeface="Arial"/>
              <a:cs typeface="Arial"/>
            </a:endParaRPr>
          </a:p>
          <a:p>
            <a:pPr marL="469900" marR="5715" indent="-457834" algn="just">
              <a:lnSpc>
                <a:spcPct val="90000"/>
              </a:lnSpc>
              <a:spcBef>
                <a:spcPts val="994"/>
              </a:spcBef>
            </a:pPr>
            <a:r>
              <a:rPr sz="2800" spc="-39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spc="459" dirty="0">
                <a:solidFill>
                  <a:srgbClr val="6F2F9F"/>
                </a:solidFill>
                <a:latin typeface="Microsoft Sans Serif"/>
                <a:cs typeface="Microsoft Sans Serif"/>
              </a:rPr>
              <a:t> </a:t>
            </a:r>
            <a:r>
              <a:rPr sz="2800" spc="-110" dirty="0">
                <a:latin typeface="Microsoft Sans Serif"/>
                <a:cs typeface="Microsoft Sans Serif"/>
              </a:rPr>
              <a:t>Çocuklarınızın</a:t>
            </a:r>
            <a:r>
              <a:rPr sz="2800" spc="6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diğer</a:t>
            </a:r>
            <a:r>
              <a:rPr sz="2800" spc="645" dirty="0">
                <a:latin typeface="Microsoft Sans Serif"/>
                <a:cs typeface="Microsoft Sans Serif"/>
              </a:rPr>
              <a:t> </a:t>
            </a:r>
            <a:r>
              <a:rPr sz="2800" spc="-130" dirty="0">
                <a:latin typeface="Microsoft Sans Serif"/>
                <a:cs typeface="Microsoft Sans Serif"/>
              </a:rPr>
              <a:t>arkadaşlarının</a:t>
            </a:r>
            <a:r>
              <a:rPr sz="2800" spc="635" dirty="0">
                <a:latin typeface="Microsoft Sans Serif"/>
                <a:cs typeface="Microsoft Sans Serif"/>
              </a:rPr>
              <a:t> </a:t>
            </a:r>
            <a:r>
              <a:rPr sz="2800" spc="-260" dirty="0">
                <a:latin typeface="Microsoft Sans Serif"/>
                <a:cs typeface="Microsoft Sans Serif"/>
              </a:rPr>
              <a:t>yanında</a:t>
            </a:r>
            <a:r>
              <a:rPr sz="2800" spc="640" dirty="0">
                <a:latin typeface="Microsoft Sans Serif"/>
                <a:cs typeface="Microsoft Sans Serif"/>
              </a:rPr>
              <a:t> </a:t>
            </a:r>
            <a:r>
              <a:rPr sz="2800" spc="-265" dirty="0">
                <a:latin typeface="Microsoft Sans Serif"/>
                <a:cs typeface="Microsoft Sans Serif"/>
              </a:rPr>
              <a:t>popüler </a:t>
            </a:r>
            <a:r>
              <a:rPr sz="2800" dirty="0">
                <a:latin typeface="Microsoft Sans Serif"/>
                <a:cs typeface="Microsoft Sans Serif"/>
              </a:rPr>
              <a:t>olması</a:t>
            </a:r>
            <a:r>
              <a:rPr sz="2800" spc="640" dirty="0">
                <a:latin typeface="Microsoft Sans Serif"/>
                <a:cs typeface="Microsoft Sans Serif"/>
              </a:rPr>
              <a:t>   </a:t>
            </a:r>
            <a:r>
              <a:rPr sz="2800" spc="-280" dirty="0">
                <a:latin typeface="Microsoft Sans Serif"/>
                <a:cs typeface="Microsoft Sans Serif"/>
              </a:rPr>
              <a:t>yönündeki</a:t>
            </a:r>
            <a:r>
              <a:rPr sz="2800" spc="640" dirty="0">
                <a:latin typeface="Microsoft Sans Serif"/>
                <a:cs typeface="Microsoft Sans Serif"/>
              </a:rPr>
              <a:t>   </a:t>
            </a:r>
            <a:r>
              <a:rPr sz="2800" dirty="0">
                <a:latin typeface="Microsoft Sans Serif"/>
                <a:cs typeface="Microsoft Sans Serif"/>
              </a:rPr>
              <a:t>arzularınızı,</a:t>
            </a:r>
            <a:r>
              <a:rPr sz="2800" spc="640" dirty="0">
                <a:latin typeface="Microsoft Sans Serif"/>
                <a:cs typeface="Microsoft Sans Serif"/>
              </a:rPr>
              <a:t>   </a:t>
            </a:r>
            <a:r>
              <a:rPr sz="2800" spc="-204" dirty="0">
                <a:latin typeface="Microsoft Sans Serif"/>
                <a:cs typeface="Microsoft Sans Serif"/>
              </a:rPr>
              <a:t>çocuklarınıza </a:t>
            </a:r>
            <a:r>
              <a:rPr sz="2800" spc="-254" dirty="0">
                <a:latin typeface="Microsoft Sans Serif"/>
                <a:cs typeface="Microsoft Sans Serif"/>
              </a:rPr>
              <a:t>yansıtmaktan</a:t>
            </a:r>
            <a:r>
              <a:rPr sz="2800" spc="-65" dirty="0">
                <a:latin typeface="Microsoft Sans Serif"/>
                <a:cs typeface="Microsoft Sans Serif"/>
              </a:rPr>
              <a:t> </a:t>
            </a:r>
            <a:r>
              <a:rPr sz="2800" spc="-85" dirty="0">
                <a:latin typeface="Microsoft Sans Serif"/>
                <a:cs typeface="Microsoft Sans Serif"/>
              </a:rPr>
              <a:t>kaçının...</a:t>
            </a:r>
            <a:endParaRPr sz="2800">
              <a:latin typeface="Microsoft Sans Serif"/>
              <a:cs typeface="Microsoft Sans Serif"/>
            </a:endParaRPr>
          </a:p>
          <a:p>
            <a:pPr marL="12700" algn="just">
              <a:lnSpc>
                <a:spcPts val="3195"/>
              </a:lnSpc>
              <a:spcBef>
                <a:spcPts val="675"/>
              </a:spcBef>
            </a:pPr>
            <a:r>
              <a:rPr sz="2800" spc="-39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spc="50" dirty="0">
                <a:solidFill>
                  <a:srgbClr val="6F2F9F"/>
                </a:solidFill>
                <a:latin typeface="Microsoft Sans Serif"/>
                <a:cs typeface="Microsoft Sans Serif"/>
              </a:rPr>
              <a:t>  </a:t>
            </a:r>
            <a:r>
              <a:rPr sz="2800" spc="-190" dirty="0">
                <a:latin typeface="Microsoft Sans Serif"/>
                <a:cs typeface="Microsoft Sans Serif"/>
              </a:rPr>
              <a:t>Çocuklarınızla</a:t>
            </a:r>
            <a:r>
              <a:rPr sz="2800" spc="545" dirty="0">
                <a:latin typeface="Microsoft Sans Serif"/>
                <a:cs typeface="Microsoft Sans Serif"/>
              </a:rPr>
              <a:t> </a:t>
            </a:r>
            <a:r>
              <a:rPr sz="2800" spc="-305" dirty="0">
                <a:latin typeface="Microsoft Sans Serif"/>
                <a:cs typeface="Microsoft Sans Serif"/>
              </a:rPr>
              <a:t>daha</a:t>
            </a:r>
            <a:r>
              <a:rPr sz="2800" spc="590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Microsoft Sans Serif"/>
                <a:cs typeface="Microsoft Sans Serif"/>
              </a:rPr>
              <a:t>fazla</a:t>
            </a:r>
            <a:r>
              <a:rPr sz="2800" spc="580" dirty="0">
                <a:latin typeface="Times New Roman"/>
                <a:cs typeface="Times New Roman"/>
              </a:rPr>
              <a:t> </a:t>
            </a:r>
            <a:r>
              <a:rPr sz="2800" spc="-140" dirty="0">
                <a:latin typeface="Microsoft Sans Serif"/>
                <a:cs typeface="Microsoft Sans Serif"/>
              </a:rPr>
              <a:t>ortak</a:t>
            </a:r>
            <a:r>
              <a:rPr sz="2800" spc="600" dirty="0">
                <a:latin typeface="Times New Roman"/>
                <a:cs typeface="Times New Roman"/>
              </a:rPr>
              <a:t> </a:t>
            </a:r>
            <a:r>
              <a:rPr sz="2800" spc="-325" dirty="0">
                <a:latin typeface="Microsoft Sans Serif"/>
                <a:cs typeface="Microsoft Sans Serif"/>
              </a:rPr>
              <a:t>zaman</a:t>
            </a:r>
            <a:r>
              <a:rPr sz="2800" spc="585" dirty="0">
                <a:latin typeface="Times New Roman"/>
                <a:cs typeface="Times New Roman"/>
              </a:rPr>
              <a:t> </a:t>
            </a:r>
            <a:r>
              <a:rPr sz="2800" spc="-160" dirty="0">
                <a:latin typeface="Microsoft Sans Serif"/>
                <a:cs typeface="Microsoft Sans Serif"/>
              </a:rPr>
              <a:t>geçirin,</a:t>
            </a:r>
            <a:r>
              <a:rPr sz="2800" spc="550" dirty="0">
                <a:latin typeface="Microsoft Sans Serif"/>
                <a:cs typeface="Microsoft Sans Serif"/>
              </a:rPr>
              <a:t> </a:t>
            </a:r>
            <a:r>
              <a:rPr sz="2800" spc="-120" dirty="0">
                <a:latin typeface="Microsoft Sans Serif"/>
                <a:cs typeface="Microsoft Sans Serif"/>
              </a:rPr>
              <a:t>onları</a:t>
            </a:r>
            <a:endParaRPr sz="2800">
              <a:latin typeface="Microsoft Sans Serif"/>
              <a:cs typeface="Microsoft Sans Serif"/>
            </a:endParaRPr>
          </a:p>
          <a:p>
            <a:pPr marL="469900" algn="just">
              <a:lnSpc>
                <a:spcPts val="3195"/>
              </a:lnSpc>
            </a:pPr>
            <a:r>
              <a:rPr sz="2800" spc="-240" dirty="0">
                <a:latin typeface="Microsoft Sans Serif"/>
                <a:cs typeface="Microsoft Sans Serif"/>
              </a:rPr>
              <a:t>dinleyin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ve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25" dirty="0">
                <a:latin typeface="Microsoft Sans Serif"/>
                <a:cs typeface="Microsoft Sans Serif"/>
              </a:rPr>
              <a:t>çocuklarınızla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spc="-190" dirty="0">
                <a:latin typeface="Microsoft Sans Serif"/>
                <a:cs typeface="Microsoft Sans Serif"/>
              </a:rPr>
              <a:t>iyi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90" dirty="0">
                <a:latin typeface="Microsoft Sans Serif"/>
                <a:cs typeface="Microsoft Sans Serif"/>
              </a:rPr>
              <a:t>ilişkiler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spc="-80" dirty="0">
                <a:latin typeface="Microsoft Sans Serif"/>
                <a:cs typeface="Microsoft Sans Serif"/>
              </a:rPr>
              <a:t>kurun...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36152" y="2616707"/>
            <a:ext cx="3105912" cy="285086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2892" y="941019"/>
            <a:ext cx="54870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AKRAN</a:t>
            </a:r>
            <a:r>
              <a:rPr spc="-305" dirty="0"/>
              <a:t> </a:t>
            </a:r>
            <a:r>
              <a:rPr spc="-55" dirty="0"/>
              <a:t>ZORBALIĞI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145" y="1761638"/>
            <a:ext cx="7966075" cy="347916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800" b="1" spc="-475" dirty="0">
                <a:solidFill>
                  <a:srgbClr val="FF0000"/>
                </a:solidFill>
                <a:latin typeface="Arial"/>
                <a:cs typeface="Arial"/>
              </a:rPr>
              <a:t>ORTAYA</a:t>
            </a:r>
            <a:r>
              <a:rPr sz="28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65" dirty="0">
                <a:solidFill>
                  <a:srgbClr val="FF0000"/>
                </a:solidFill>
                <a:latin typeface="Arial"/>
                <a:cs typeface="Arial"/>
              </a:rPr>
              <a:t>ÇIKMADAN</a:t>
            </a:r>
            <a:r>
              <a:rPr sz="28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385" dirty="0">
                <a:solidFill>
                  <a:srgbClr val="FF0000"/>
                </a:solidFill>
                <a:latin typeface="Arial"/>
                <a:cs typeface="Arial"/>
              </a:rPr>
              <a:t>ÖNCE</a:t>
            </a:r>
            <a:r>
              <a:rPr sz="28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...</a:t>
            </a:r>
            <a:endParaRPr sz="2800">
              <a:latin typeface="Arial"/>
              <a:cs typeface="Arial"/>
            </a:endParaRPr>
          </a:p>
          <a:p>
            <a:pPr marL="469900" marR="5080" indent="-457834" algn="just">
              <a:lnSpc>
                <a:spcPct val="90000"/>
              </a:lnSpc>
              <a:spcBef>
                <a:spcPts val="994"/>
              </a:spcBef>
            </a:pPr>
            <a:r>
              <a:rPr sz="2800" spc="-39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spc="229" dirty="0">
                <a:solidFill>
                  <a:srgbClr val="6F2F9F"/>
                </a:solidFill>
                <a:latin typeface="Microsoft Sans Serif"/>
                <a:cs typeface="Microsoft Sans Serif"/>
              </a:rPr>
              <a:t>  </a:t>
            </a:r>
            <a:r>
              <a:rPr sz="2800" spc="-215" dirty="0">
                <a:latin typeface="Microsoft Sans Serif"/>
                <a:cs typeface="Microsoft Sans Serif"/>
              </a:rPr>
              <a:t>Çocuklarınızın</a:t>
            </a:r>
            <a:r>
              <a:rPr sz="2800" spc="60" dirty="0">
                <a:latin typeface="Microsoft Sans Serif"/>
                <a:cs typeface="Microsoft Sans Serif"/>
              </a:rPr>
              <a:t> </a:t>
            </a:r>
            <a:r>
              <a:rPr sz="2800" spc="-240" dirty="0">
                <a:latin typeface="Microsoft Sans Serif"/>
                <a:cs typeface="Microsoft Sans Serif"/>
              </a:rPr>
              <a:t>telefonda,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229" dirty="0">
                <a:latin typeface="Microsoft Sans Serif"/>
                <a:cs typeface="Microsoft Sans Serif"/>
              </a:rPr>
              <a:t>internette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300" dirty="0">
                <a:latin typeface="Microsoft Sans Serif"/>
                <a:cs typeface="Microsoft Sans Serif"/>
              </a:rPr>
              <a:t>veya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225" dirty="0">
                <a:latin typeface="Microsoft Sans Serif"/>
                <a:cs typeface="Microsoft Sans Serif"/>
              </a:rPr>
              <a:t>internet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160" dirty="0">
                <a:latin typeface="Microsoft Sans Serif"/>
                <a:cs typeface="Microsoft Sans Serif"/>
              </a:rPr>
              <a:t>oyunları </a:t>
            </a:r>
            <a:r>
              <a:rPr sz="2800" spc="-270" dirty="0">
                <a:latin typeface="Microsoft Sans Serif"/>
                <a:cs typeface="Microsoft Sans Serif"/>
              </a:rPr>
              <a:t>üzerinden</a:t>
            </a:r>
            <a:r>
              <a:rPr sz="2800" spc="360" dirty="0">
                <a:latin typeface="Microsoft Sans Serif"/>
                <a:cs typeface="Microsoft Sans Serif"/>
              </a:rPr>
              <a:t> </a:t>
            </a:r>
            <a:r>
              <a:rPr sz="2800" spc="-105" dirty="0">
                <a:latin typeface="Microsoft Sans Serif"/>
                <a:cs typeface="Microsoft Sans Serif"/>
              </a:rPr>
              <a:t>kimlerle</a:t>
            </a:r>
            <a:r>
              <a:rPr sz="2800" spc="395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Microsoft Sans Serif"/>
                <a:cs typeface="Microsoft Sans Serif"/>
              </a:rPr>
              <a:t>arkadaşlık</a:t>
            </a:r>
            <a:r>
              <a:rPr sz="2800" spc="365" dirty="0">
                <a:latin typeface="Microsoft Sans Serif"/>
                <a:cs typeface="Microsoft Sans Serif"/>
              </a:rPr>
              <a:t> </a:t>
            </a:r>
            <a:r>
              <a:rPr sz="2800" spc="-55" dirty="0">
                <a:latin typeface="Microsoft Sans Serif"/>
                <a:cs typeface="Microsoft Sans Serif"/>
              </a:rPr>
              <a:t>yaptığı,</a:t>
            </a:r>
            <a:r>
              <a:rPr sz="2800" spc="355" dirty="0">
                <a:latin typeface="Microsoft Sans Serif"/>
                <a:cs typeface="Microsoft Sans Serif"/>
              </a:rPr>
              <a:t> </a:t>
            </a:r>
            <a:r>
              <a:rPr sz="2800" spc="-300" dirty="0">
                <a:latin typeface="Microsoft Sans Serif"/>
                <a:cs typeface="Microsoft Sans Serif"/>
              </a:rPr>
              <a:t>ne</a:t>
            </a:r>
            <a:r>
              <a:rPr sz="2800" spc="4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tür</a:t>
            </a:r>
            <a:r>
              <a:rPr sz="2800" spc="350" dirty="0">
                <a:latin typeface="Microsoft Sans Serif"/>
                <a:cs typeface="Microsoft Sans Serif"/>
              </a:rPr>
              <a:t> </a:t>
            </a:r>
            <a:r>
              <a:rPr sz="2800" spc="-265" dirty="0">
                <a:latin typeface="Microsoft Sans Serif"/>
                <a:cs typeface="Microsoft Sans Serif"/>
              </a:rPr>
              <a:t>oyunlar</a:t>
            </a:r>
            <a:r>
              <a:rPr sz="2800" spc="-265" dirty="0">
                <a:latin typeface="Times New Roman"/>
                <a:cs typeface="Times New Roman"/>
              </a:rPr>
              <a:t> </a:t>
            </a:r>
            <a:r>
              <a:rPr sz="2800" spc="-235" dirty="0">
                <a:latin typeface="Microsoft Sans Serif"/>
                <a:cs typeface="Microsoft Sans Serif"/>
              </a:rPr>
              <a:t>oynadığı</a:t>
            </a:r>
            <a:r>
              <a:rPr sz="2800" spc="-65" dirty="0">
                <a:latin typeface="Microsoft Sans Serif"/>
                <a:cs typeface="Microsoft Sans Serif"/>
              </a:rPr>
              <a:t> </a:t>
            </a:r>
            <a:r>
              <a:rPr sz="2800" spc="-295" dirty="0">
                <a:latin typeface="Microsoft Sans Serif"/>
                <a:cs typeface="Microsoft Sans Serif"/>
              </a:rPr>
              <a:t>konusunda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10" dirty="0">
                <a:latin typeface="Microsoft Sans Serif"/>
                <a:cs typeface="Microsoft Sans Serif"/>
              </a:rPr>
              <a:t>bilgi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245" dirty="0">
                <a:latin typeface="Microsoft Sans Serif"/>
                <a:cs typeface="Microsoft Sans Serif"/>
              </a:rPr>
              <a:t>sahibi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Microsoft Sans Serif"/>
                <a:cs typeface="Microsoft Sans Serif"/>
              </a:rPr>
              <a:t>olun...</a:t>
            </a:r>
            <a:endParaRPr sz="2800">
              <a:latin typeface="Microsoft Sans Serif"/>
              <a:cs typeface="Microsoft Sans Serif"/>
            </a:endParaRPr>
          </a:p>
          <a:p>
            <a:pPr marL="469900" marR="5715" indent="-457834" algn="just">
              <a:lnSpc>
                <a:spcPct val="90000"/>
              </a:lnSpc>
              <a:spcBef>
                <a:spcPts val="1010"/>
              </a:spcBef>
            </a:pPr>
            <a:r>
              <a:rPr sz="2800" spc="-39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spc="229" dirty="0">
                <a:solidFill>
                  <a:srgbClr val="6F2F9F"/>
                </a:solidFill>
                <a:latin typeface="Microsoft Sans Serif"/>
                <a:cs typeface="Microsoft Sans Serif"/>
              </a:rPr>
              <a:t>  </a:t>
            </a:r>
            <a:r>
              <a:rPr sz="2800" spc="-375" dirty="0">
                <a:latin typeface="Microsoft Sans Serif"/>
                <a:cs typeface="Microsoft Sans Serif"/>
              </a:rPr>
              <a:t>Zaman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350" dirty="0">
                <a:latin typeface="Microsoft Sans Serif"/>
                <a:cs typeface="Microsoft Sans Serif"/>
              </a:rPr>
              <a:t>zaman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229" dirty="0">
                <a:latin typeface="Microsoft Sans Serif"/>
                <a:cs typeface="Microsoft Sans Serif"/>
              </a:rPr>
              <a:t>çocuklarınıza</a:t>
            </a:r>
            <a:r>
              <a:rPr sz="2800" spc="85" dirty="0">
                <a:latin typeface="Microsoft Sans Serif"/>
                <a:cs typeface="Microsoft Sans Serif"/>
              </a:rPr>
              <a:t> </a:t>
            </a:r>
            <a:r>
              <a:rPr sz="2800" spc="-240" dirty="0">
                <a:latin typeface="Microsoft Sans Serif"/>
                <a:cs typeface="Microsoft Sans Serif"/>
              </a:rPr>
              <a:t>kendisini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335" dirty="0">
                <a:latin typeface="Microsoft Sans Serif"/>
                <a:cs typeface="Microsoft Sans Serif"/>
              </a:rPr>
              <a:t>üzen</a:t>
            </a:r>
            <a:r>
              <a:rPr sz="2800" spc="150" dirty="0">
                <a:latin typeface="Microsoft Sans Serif"/>
                <a:cs typeface="Microsoft Sans Serif"/>
              </a:rPr>
              <a:t> </a:t>
            </a:r>
            <a:r>
              <a:rPr sz="2800" spc="-305" dirty="0">
                <a:latin typeface="Microsoft Sans Serif"/>
                <a:cs typeface="Microsoft Sans Serif"/>
              </a:rPr>
              <a:t>veya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145" dirty="0">
                <a:latin typeface="Microsoft Sans Serif"/>
                <a:cs typeface="Microsoft Sans Serif"/>
              </a:rPr>
              <a:t>kızdıran </a:t>
            </a:r>
            <a:r>
              <a:rPr sz="2800" spc="-80" dirty="0">
                <a:latin typeface="Microsoft Sans Serif"/>
                <a:cs typeface="Microsoft Sans Serif"/>
              </a:rPr>
              <a:t>arkadaşları</a:t>
            </a:r>
            <a:r>
              <a:rPr sz="2800" spc="120" dirty="0">
                <a:latin typeface="Microsoft Sans Serif"/>
                <a:cs typeface="Microsoft Sans Serif"/>
              </a:rPr>
              <a:t>  </a:t>
            </a:r>
            <a:r>
              <a:rPr sz="2800" spc="-260" dirty="0">
                <a:latin typeface="Microsoft Sans Serif"/>
                <a:cs typeface="Microsoft Sans Serif"/>
              </a:rPr>
              <a:t>olup</a:t>
            </a:r>
            <a:r>
              <a:rPr sz="2800" spc="165" dirty="0">
                <a:latin typeface="Times New Roman"/>
                <a:cs typeface="Times New Roman"/>
              </a:rPr>
              <a:t>  </a:t>
            </a:r>
            <a:r>
              <a:rPr sz="2800" spc="-40" dirty="0">
                <a:latin typeface="Microsoft Sans Serif"/>
                <a:cs typeface="Microsoft Sans Serif"/>
              </a:rPr>
              <a:t>olmadığını</a:t>
            </a:r>
            <a:r>
              <a:rPr sz="2800" spc="120" dirty="0">
                <a:latin typeface="Microsoft Sans Serif"/>
                <a:cs typeface="Microsoft Sans Serif"/>
              </a:rPr>
              <a:t>  </a:t>
            </a:r>
            <a:r>
              <a:rPr sz="2800" spc="-280" dirty="0">
                <a:latin typeface="Microsoft Sans Serif"/>
                <a:cs typeface="Microsoft Sans Serif"/>
              </a:rPr>
              <a:t>ve</a:t>
            </a:r>
            <a:r>
              <a:rPr sz="2800" spc="160" dirty="0">
                <a:latin typeface="Times New Roman"/>
                <a:cs typeface="Times New Roman"/>
              </a:rPr>
              <a:t>  </a:t>
            </a:r>
            <a:r>
              <a:rPr sz="2800" spc="-300" dirty="0">
                <a:latin typeface="Microsoft Sans Serif"/>
                <a:cs typeface="Microsoft Sans Serif"/>
              </a:rPr>
              <a:t>bu</a:t>
            </a:r>
            <a:r>
              <a:rPr sz="2800" spc="160" dirty="0">
                <a:latin typeface="Times New Roman"/>
                <a:cs typeface="Times New Roman"/>
              </a:rPr>
              <a:t>  </a:t>
            </a:r>
            <a:r>
              <a:rPr sz="2800" spc="-305" dirty="0">
                <a:latin typeface="Microsoft Sans Serif"/>
                <a:cs typeface="Microsoft Sans Serif"/>
              </a:rPr>
              <a:t>durumun</a:t>
            </a:r>
            <a:r>
              <a:rPr sz="2800" spc="160" dirty="0">
                <a:latin typeface="Times New Roman"/>
                <a:cs typeface="Times New Roman"/>
              </a:rPr>
              <a:t>  </a:t>
            </a:r>
            <a:r>
              <a:rPr sz="2800" spc="-135" dirty="0">
                <a:latin typeface="Microsoft Sans Serif"/>
                <a:cs typeface="Microsoft Sans Serif"/>
              </a:rPr>
              <a:t>nasıl </a:t>
            </a:r>
            <a:r>
              <a:rPr sz="2800" spc="-280" dirty="0">
                <a:latin typeface="Microsoft Sans Serif"/>
                <a:cs typeface="Microsoft Sans Serif"/>
              </a:rPr>
              <a:t>olduğunu</a:t>
            </a:r>
            <a:r>
              <a:rPr sz="2800" spc="90" dirty="0">
                <a:latin typeface="Microsoft Sans Serif"/>
                <a:cs typeface="Microsoft Sans Serif"/>
              </a:rPr>
              <a:t> </a:t>
            </a:r>
            <a:r>
              <a:rPr sz="2800" spc="-229" dirty="0">
                <a:latin typeface="Microsoft Sans Serif"/>
                <a:cs typeface="Microsoft Sans Serif"/>
              </a:rPr>
              <a:t>sorun.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Microsoft Sans Serif"/>
                <a:cs typeface="Microsoft Sans Serif"/>
              </a:rPr>
              <a:t>Böylece</a:t>
            </a:r>
            <a:r>
              <a:rPr sz="2800" spc="95" dirty="0">
                <a:latin typeface="Microsoft Sans Serif"/>
                <a:cs typeface="Microsoft Sans Serif"/>
              </a:rPr>
              <a:t> </a:t>
            </a:r>
            <a:r>
              <a:rPr sz="2800" spc="-204" dirty="0">
                <a:latin typeface="Microsoft Sans Serif"/>
                <a:cs typeface="Microsoft Sans Serif"/>
              </a:rPr>
              <a:t>çocuklarınızın</a:t>
            </a:r>
            <a:r>
              <a:rPr sz="2800" spc="90" dirty="0">
                <a:latin typeface="Microsoft Sans Serif"/>
                <a:cs typeface="Microsoft Sans Serif"/>
              </a:rPr>
              <a:t> </a:t>
            </a:r>
            <a:r>
              <a:rPr sz="2800" spc="-229" dirty="0">
                <a:latin typeface="Microsoft Sans Serif"/>
                <a:cs typeface="Microsoft Sans Serif"/>
              </a:rPr>
              <a:t>zorbalığa</a:t>
            </a:r>
            <a:r>
              <a:rPr sz="2800" spc="85" dirty="0">
                <a:latin typeface="Microsoft Sans Serif"/>
                <a:cs typeface="Microsoft Sans Serif"/>
              </a:rPr>
              <a:t> </a:t>
            </a:r>
            <a:r>
              <a:rPr sz="2800" spc="-285" dirty="0">
                <a:latin typeface="Microsoft Sans Serif"/>
                <a:cs typeface="Microsoft Sans Serif"/>
              </a:rPr>
              <a:t>kurban</a:t>
            </a:r>
            <a:r>
              <a:rPr sz="2800" spc="-285" dirty="0">
                <a:latin typeface="Times New Roman"/>
                <a:cs typeface="Times New Roman"/>
              </a:rPr>
              <a:t> </a:t>
            </a:r>
            <a:r>
              <a:rPr sz="2800" spc="-290" dirty="0">
                <a:latin typeface="Microsoft Sans Serif"/>
                <a:cs typeface="Microsoft Sans Serif"/>
              </a:rPr>
              <a:t>veya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Microsoft Sans Serif"/>
                <a:cs typeface="Microsoft Sans Serif"/>
              </a:rPr>
              <a:t>zorba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Microsoft Sans Serif"/>
                <a:cs typeface="Microsoft Sans Serif"/>
              </a:rPr>
              <a:t>olarak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10" dirty="0">
                <a:latin typeface="Microsoft Sans Serif"/>
                <a:cs typeface="Microsoft Sans Serif"/>
              </a:rPr>
              <a:t>katılmasını</a:t>
            </a:r>
            <a:r>
              <a:rPr sz="2800" spc="-35" dirty="0">
                <a:latin typeface="Microsoft Sans Serif"/>
                <a:cs typeface="Microsoft Sans Serif"/>
              </a:rPr>
              <a:t> </a:t>
            </a:r>
            <a:r>
              <a:rPr sz="2800" spc="-155" dirty="0">
                <a:latin typeface="Microsoft Sans Serif"/>
                <a:cs typeface="Microsoft Sans Serif"/>
              </a:rPr>
              <a:t>önleyebilirsiniz.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26780" y="2749295"/>
            <a:ext cx="3470148" cy="285749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2892" y="941019"/>
            <a:ext cx="54870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AKRAN</a:t>
            </a:r>
            <a:r>
              <a:rPr spc="-305" dirty="0"/>
              <a:t> </a:t>
            </a:r>
            <a:r>
              <a:rPr spc="-55" dirty="0"/>
              <a:t>ZORBALIĞI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145" y="1761638"/>
            <a:ext cx="7967345" cy="3989704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55"/>
              </a:spcBef>
            </a:pPr>
            <a:r>
              <a:rPr sz="2800" b="1" spc="-475" dirty="0">
                <a:solidFill>
                  <a:srgbClr val="FF0000"/>
                </a:solidFill>
                <a:latin typeface="Arial"/>
                <a:cs typeface="Arial"/>
              </a:rPr>
              <a:t>ORTAYA</a:t>
            </a:r>
            <a:r>
              <a:rPr sz="28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65" dirty="0">
                <a:solidFill>
                  <a:srgbClr val="FF0000"/>
                </a:solidFill>
                <a:latin typeface="Arial"/>
                <a:cs typeface="Arial"/>
              </a:rPr>
              <a:t>ÇIKMADAN</a:t>
            </a:r>
            <a:r>
              <a:rPr sz="28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385" dirty="0">
                <a:solidFill>
                  <a:srgbClr val="FF0000"/>
                </a:solidFill>
                <a:latin typeface="Arial"/>
                <a:cs typeface="Arial"/>
              </a:rPr>
              <a:t>ÖNCE</a:t>
            </a:r>
            <a:r>
              <a:rPr sz="28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...</a:t>
            </a:r>
            <a:endParaRPr sz="2800">
              <a:latin typeface="Arial"/>
              <a:cs typeface="Arial"/>
            </a:endParaRPr>
          </a:p>
          <a:p>
            <a:pPr marL="469900" marR="6350" indent="-457834" algn="just">
              <a:lnSpc>
                <a:spcPct val="90000"/>
              </a:lnSpc>
              <a:spcBef>
                <a:spcPts val="994"/>
              </a:spcBef>
            </a:pPr>
            <a:r>
              <a:rPr sz="2800" spc="-39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spc="150" dirty="0">
                <a:solidFill>
                  <a:srgbClr val="6F2F9F"/>
                </a:solidFill>
                <a:latin typeface="Microsoft Sans Serif"/>
                <a:cs typeface="Microsoft Sans Serif"/>
              </a:rPr>
              <a:t>  </a:t>
            </a:r>
            <a:r>
              <a:rPr sz="2800" spc="-305" dirty="0">
                <a:latin typeface="Microsoft Sans Serif"/>
                <a:cs typeface="Microsoft Sans Serif"/>
              </a:rPr>
              <a:t>Çocuğunuzun</a:t>
            </a:r>
            <a:r>
              <a:rPr sz="2800" spc="150" dirty="0">
                <a:latin typeface="Microsoft Sans Serif"/>
                <a:cs typeface="Microsoft Sans Serif"/>
              </a:rPr>
              <a:t>  </a:t>
            </a:r>
            <a:r>
              <a:rPr sz="2800" spc="-280" dirty="0">
                <a:latin typeface="Microsoft Sans Serif"/>
                <a:cs typeface="Microsoft Sans Serif"/>
              </a:rPr>
              <a:t>arkadaş</a:t>
            </a:r>
            <a:r>
              <a:rPr sz="2800" spc="155" dirty="0">
                <a:latin typeface="Microsoft Sans Serif"/>
                <a:cs typeface="Microsoft Sans Serif"/>
              </a:rPr>
              <a:t>  </a:t>
            </a:r>
            <a:r>
              <a:rPr sz="2800" spc="-265" dirty="0">
                <a:latin typeface="Microsoft Sans Serif"/>
                <a:cs typeface="Microsoft Sans Serif"/>
              </a:rPr>
              <a:t>çevresinde</a:t>
            </a:r>
            <a:r>
              <a:rPr sz="2800" spc="150" dirty="0">
                <a:latin typeface="Microsoft Sans Serif"/>
                <a:cs typeface="Microsoft Sans Serif"/>
              </a:rPr>
              <a:t>  </a:t>
            </a:r>
            <a:r>
              <a:rPr sz="2800" spc="-285" dirty="0">
                <a:latin typeface="Microsoft Sans Serif"/>
                <a:cs typeface="Microsoft Sans Serif"/>
              </a:rPr>
              <a:t>ya</a:t>
            </a:r>
            <a:r>
              <a:rPr sz="2800" spc="190" dirty="0">
                <a:latin typeface="Times New Roman"/>
                <a:cs typeface="Times New Roman"/>
              </a:rPr>
              <a:t>  </a:t>
            </a:r>
            <a:r>
              <a:rPr sz="2800" spc="-300" dirty="0">
                <a:latin typeface="Microsoft Sans Serif"/>
                <a:cs typeface="Microsoft Sans Serif"/>
              </a:rPr>
              <a:t>da</a:t>
            </a:r>
            <a:r>
              <a:rPr sz="2800" spc="2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Microsoft Sans Serif"/>
                <a:cs typeface="Microsoft Sans Serif"/>
              </a:rPr>
              <a:t>size</a:t>
            </a:r>
            <a:r>
              <a:rPr sz="2800" spc="190" dirty="0">
                <a:latin typeface="Times New Roman"/>
                <a:cs typeface="Times New Roman"/>
              </a:rPr>
              <a:t>  </a:t>
            </a:r>
            <a:r>
              <a:rPr sz="2800" spc="-114" dirty="0">
                <a:latin typeface="Microsoft Sans Serif"/>
                <a:cs typeface="Microsoft Sans Serif"/>
              </a:rPr>
              <a:t>karşı davranışlarında</a:t>
            </a:r>
            <a:r>
              <a:rPr sz="2800" spc="330" dirty="0">
                <a:latin typeface="Microsoft Sans Serif"/>
                <a:cs typeface="Microsoft Sans Serif"/>
              </a:rPr>
              <a:t> </a:t>
            </a:r>
            <a:r>
              <a:rPr sz="2800" spc="-50" dirty="0">
                <a:latin typeface="Microsoft Sans Serif"/>
                <a:cs typeface="Microsoft Sans Serif"/>
              </a:rPr>
              <a:t>değişiklik</a:t>
            </a:r>
            <a:r>
              <a:rPr sz="2800" spc="340" dirty="0">
                <a:latin typeface="Microsoft Sans Serif"/>
                <a:cs typeface="Microsoft Sans Serif"/>
              </a:rPr>
              <a:t> </a:t>
            </a:r>
            <a:r>
              <a:rPr sz="2800" spc="-254" dirty="0">
                <a:latin typeface="Microsoft Sans Serif"/>
                <a:cs typeface="Microsoft Sans Serif"/>
              </a:rPr>
              <a:t>olup</a:t>
            </a:r>
            <a:r>
              <a:rPr sz="2800" spc="3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olmadığı</a:t>
            </a:r>
            <a:r>
              <a:rPr sz="2800" spc="340" dirty="0">
                <a:latin typeface="Microsoft Sans Serif"/>
                <a:cs typeface="Microsoft Sans Serif"/>
              </a:rPr>
              <a:t> </a:t>
            </a:r>
            <a:r>
              <a:rPr sz="2800" spc="-305" dirty="0">
                <a:latin typeface="Microsoft Sans Serif"/>
                <a:cs typeface="Microsoft Sans Serif"/>
              </a:rPr>
              <a:t>konusunda</a:t>
            </a:r>
            <a:r>
              <a:rPr sz="2800" spc="-305" dirty="0">
                <a:latin typeface="Times New Roman"/>
                <a:cs typeface="Times New Roman"/>
              </a:rPr>
              <a:t> </a:t>
            </a:r>
            <a:r>
              <a:rPr sz="2800" spc="-215" dirty="0">
                <a:latin typeface="Microsoft Sans Serif"/>
                <a:cs typeface="Microsoft Sans Serif"/>
              </a:rPr>
              <a:t>dikkatli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ve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25" dirty="0">
                <a:latin typeface="Microsoft Sans Serif"/>
                <a:cs typeface="Microsoft Sans Serif"/>
              </a:rPr>
              <a:t>duyarlı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spc="-60" dirty="0">
                <a:latin typeface="Microsoft Sans Serif"/>
                <a:cs typeface="Microsoft Sans Serif"/>
              </a:rPr>
              <a:t>olun...</a:t>
            </a:r>
            <a:endParaRPr sz="2800">
              <a:latin typeface="Microsoft Sans Serif"/>
              <a:cs typeface="Microsoft Sans Serif"/>
            </a:endParaRPr>
          </a:p>
          <a:p>
            <a:pPr marL="469900" marR="5715" indent="-457834" algn="just">
              <a:lnSpc>
                <a:spcPct val="90000"/>
              </a:lnSpc>
              <a:spcBef>
                <a:spcPts val="1010"/>
              </a:spcBef>
            </a:pPr>
            <a:r>
              <a:rPr sz="2800" spc="-39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spc="390" dirty="0">
                <a:solidFill>
                  <a:srgbClr val="6F2F9F"/>
                </a:solidFill>
                <a:latin typeface="Microsoft Sans Serif"/>
                <a:cs typeface="Microsoft Sans Serif"/>
              </a:rPr>
              <a:t> </a:t>
            </a:r>
            <a:r>
              <a:rPr sz="2800" spc="-130" dirty="0">
                <a:latin typeface="Microsoft Sans Serif"/>
                <a:cs typeface="Microsoft Sans Serif"/>
              </a:rPr>
              <a:t>Çocuklarınızın</a:t>
            </a:r>
            <a:r>
              <a:rPr sz="2800" spc="420" dirty="0">
                <a:latin typeface="Microsoft Sans Serif"/>
                <a:cs typeface="Microsoft Sans Serif"/>
              </a:rPr>
              <a:t> </a:t>
            </a:r>
            <a:r>
              <a:rPr sz="2800" spc="-70" dirty="0">
                <a:latin typeface="Microsoft Sans Serif"/>
                <a:cs typeface="Microsoft Sans Serif"/>
              </a:rPr>
              <a:t>kimlerle</a:t>
            </a:r>
            <a:r>
              <a:rPr sz="2800" spc="45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vakit</a:t>
            </a:r>
            <a:r>
              <a:rPr sz="2800" spc="459" dirty="0">
                <a:latin typeface="Times New Roman"/>
                <a:cs typeface="Times New Roman"/>
              </a:rPr>
              <a:t> </a:t>
            </a:r>
            <a:r>
              <a:rPr sz="2800" spc="-110" dirty="0">
                <a:latin typeface="Microsoft Sans Serif"/>
                <a:cs typeface="Microsoft Sans Serif"/>
              </a:rPr>
              <a:t>geçirdiğini</a:t>
            </a:r>
            <a:r>
              <a:rPr sz="2800" spc="425" dirty="0">
                <a:latin typeface="Microsoft Sans Serif"/>
                <a:cs typeface="Microsoft Sans Serif"/>
              </a:rPr>
              <a:t> </a:t>
            </a:r>
            <a:r>
              <a:rPr sz="2800" spc="-310" dirty="0">
                <a:latin typeface="Microsoft Sans Serif"/>
                <a:cs typeface="Microsoft Sans Serif"/>
              </a:rPr>
              <a:t>öğrenme</a:t>
            </a:r>
            <a:r>
              <a:rPr sz="2800" spc="420" dirty="0">
                <a:latin typeface="Microsoft Sans Serif"/>
                <a:cs typeface="Microsoft Sans Serif"/>
              </a:rPr>
              <a:t> </a:t>
            </a:r>
            <a:r>
              <a:rPr sz="2800" spc="-295" dirty="0">
                <a:latin typeface="Microsoft Sans Serif"/>
                <a:cs typeface="Microsoft Sans Serif"/>
              </a:rPr>
              <a:t>ve</a:t>
            </a:r>
            <a:r>
              <a:rPr sz="2800" spc="-295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Microsoft Sans Serif"/>
                <a:cs typeface="Microsoft Sans Serif"/>
              </a:rPr>
              <a:t>beğenmediğiniz</a:t>
            </a:r>
            <a:r>
              <a:rPr sz="2800" spc="484" dirty="0">
                <a:latin typeface="Microsoft Sans Serif"/>
                <a:cs typeface="Microsoft Sans Serif"/>
              </a:rPr>
              <a:t> </a:t>
            </a:r>
            <a:r>
              <a:rPr sz="2800" spc="-114" dirty="0">
                <a:latin typeface="Microsoft Sans Serif"/>
                <a:cs typeface="Microsoft Sans Serif"/>
              </a:rPr>
              <a:t>arkadaşlarıyla</a:t>
            </a:r>
            <a:r>
              <a:rPr sz="2800" spc="500" dirty="0">
                <a:latin typeface="Microsoft Sans Serif"/>
                <a:cs typeface="Microsoft Sans Serif"/>
              </a:rPr>
              <a:t> </a:t>
            </a:r>
            <a:r>
              <a:rPr sz="2800" spc="-85" dirty="0">
                <a:latin typeface="Microsoft Sans Serif"/>
                <a:cs typeface="Microsoft Sans Serif"/>
              </a:rPr>
              <a:t>iletişimlerini</a:t>
            </a:r>
            <a:r>
              <a:rPr sz="2800" spc="495" dirty="0">
                <a:latin typeface="Microsoft Sans Serif"/>
                <a:cs typeface="Microsoft Sans Serif"/>
              </a:rPr>
              <a:t> </a:t>
            </a:r>
            <a:r>
              <a:rPr sz="2800" spc="-270" dirty="0">
                <a:latin typeface="Microsoft Sans Serif"/>
                <a:cs typeface="Microsoft Sans Serif"/>
              </a:rPr>
              <a:t>kesmeleri</a:t>
            </a:r>
            <a:r>
              <a:rPr sz="2800" spc="-270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yönündeki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spc="-270" dirty="0">
                <a:latin typeface="Microsoft Sans Serif"/>
                <a:cs typeface="Microsoft Sans Serif"/>
              </a:rPr>
              <a:t>müdahalenizi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spc="-195" dirty="0">
                <a:latin typeface="Microsoft Sans Serif"/>
                <a:cs typeface="Microsoft Sans Serif"/>
              </a:rPr>
              <a:t>aşırıya</a:t>
            </a:r>
            <a:r>
              <a:rPr sz="2800" spc="-80" dirty="0">
                <a:latin typeface="Microsoft Sans Serif"/>
                <a:cs typeface="Microsoft Sans Serif"/>
              </a:rPr>
              <a:t> </a:t>
            </a:r>
            <a:r>
              <a:rPr sz="2800" spc="-315" dirty="0">
                <a:latin typeface="Microsoft Sans Serif"/>
                <a:cs typeface="Microsoft Sans Serif"/>
              </a:rPr>
              <a:t>kaçmadan</a:t>
            </a:r>
            <a:r>
              <a:rPr sz="2800" spc="-5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yapın.</a:t>
            </a:r>
            <a:endParaRPr sz="2800">
              <a:latin typeface="Microsoft Sans Serif"/>
              <a:cs typeface="Microsoft Sans Serif"/>
            </a:endParaRPr>
          </a:p>
          <a:p>
            <a:pPr marL="12700" algn="just">
              <a:lnSpc>
                <a:spcPts val="3190"/>
              </a:lnSpc>
              <a:spcBef>
                <a:spcPts val="660"/>
              </a:spcBef>
            </a:pPr>
            <a:r>
              <a:rPr sz="2800" spc="-39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spc="90" dirty="0">
                <a:solidFill>
                  <a:srgbClr val="6F2F9F"/>
                </a:solidFill>
                <a:latin typeface="Microsoft Sans Serif"/>
                <a:cs typeface="Microsoft Sans Serif"/>
              </a:rPr>
              <a:t>  </a:t>
            </a:r>
            <a:r>
              <a:rPr sz="2800" spc="-170" dirty="0">
                <a:latin typeface="Microsoft Sans Serif"/>
                <a:cs typeface="Microsoft Sans Serif"/>
              </a:rPr>
              <a:t>Dozajı</a:t>
            </a:r>
            <a:r>
              <a:rPr sz="2800" spc="290" dirty="0">
                <a:latin typeface="Microsoft Sans Serif"/>
                <a:cs typeface="Microsoft Sans Serif"/>
              </a:rPr>
              <a:t> </a:t>
            </a:r>
            <a:r>
              <a:rPr sz="2800" spc="-285" dirty="0">
                <a:latin typeface="Microsoft Sans Serif"/>
                <a:cs typeface="Microsoft Sans Serif"/>
              </a:rPr>
              <a:t>kaçan</a:t>
            </a:r>
            <a:r>
              <a:rPr sz="2800" spc="290" dirty="0">
                <a:latin typeface="Microsoft Sans Serif"/>
                <a:cs typeface="Microsoft Sans Serif"/>
              </a:rPr>
              <a:t> </a:t>
            </a:r>
            <a:r>
              <a:rPr sz="2800" spc="-229" dirty="0">
                <a:latin typeface="Microsoft Sans Serif"/>
                <a:cs typeface="Microsoft Sans Serif"/>
              </a:rPr>
              <a:t>yönlendirmelerin</a:t>
            </a:r>
            <a:r>
              <a:rPr sz="2800" spc="310" dirty="0">
                <a:latin typeface="Microsoft Sans Serif"/>
                <a:cs typeface="Microsoft Sans Serif"/>
              </a:rPr>
              <a:t> </a:t>
            </a:r>
            <a:r>
              <a:rPr sz="2800" spc="-185" dirty="0">
                <a:latin typeface="Microsoft Sans Serif"/>
                <a:cs typeface="Microsoft Sans Serif"/>
              </a:rPr>
              <a:t>çocukları</a:t>
            </a:r>
            <a:r>
              <a:rPr sz="2800" spc="295" dirty="0">
                <a:latin typeface="Microsoft Sans Serif"/>
                <a:cs typeface="Microsoft Sans Serif"/>
              </a:rPr>
              <a:t> </a:t>
            </a:r>
            <a:r>
              <a:rPr sz="2800" spc="-290" dirty="0">
                <a:latin typeface="Microsoft Sans Serif"/>
                <a:cs typeface="Microsoft Sans Serif"/>
              </a:rPr>
              <a:t>olumsuz</a:t>
            </a:r>
            <a:r>
              <a:rPr sz="2800" spc="350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akran</a:t>
            </a:r>
            <a:endParaRPr sz="2800">
              <a:latin typeface="Microsoft Sans Serif"/>
              <a:cs typeface="Microsoft Sans Serif"/>
            </a:endParaRPr>
          </a:p>
          <a:p>
            <a:pPr marL="469900" algn="just">
              <a:lnSpc>
                <a:spcPts val="3190"/>
              </a:lnSpc>
            </a:pPr>
            <a:r>
              <a:rPr sz="2800" spc="-240" dirty="0">
                <a:latin typeface="Microsoft Sans Serif"/>
                <a:cs typeface="Microsoft Sans Serif"/>
              </a:rPr>
              <a:t>gruplarına</a:t>
            </a:r>
            <a:r>
              <a:rPr sz="2800" spc="-35" dirty="0">
                <a:latin typeface="Microsoft Sans Serif"/>
                <a:cs typeface="Microsoft Sans Serif"/>
              </a:rPr>
              <a:t> </a:t>
            </a:r>
            <a:r>
              <a:rPr sz="2800" spc="-225" dirty="0">
                <a:latin typeface="Microsoft Sans Serif"/>
                <a:cs typeface="Microsoft Sans Serif"/>
              </a:rPr>
              <a:t>yaklaştırabileceğini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spc="-265" dirty="0">
                <a:latin typeface="Microsoft Sans Serif"/>
                <a:cs typeface="Microsoft Sans Serif"/>
              </a:rPr>
              <a:t>unutmayın.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9095" y="2819400"/>
            <a:ext cx="3069336" cy="249021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2892" y="941019"/>
            <a:ext cx="54870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AKRAN</a:t>
            </a:r>
            <a:r>
              <a:rPr spc="-305" dirty="0"/>
              <a:t> </a:t>
            </a:r>
            <a:r>
              <a:rPr spc="-55" dirty="0"/>
              <a:t>ZORBALIĞI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145" y="1761638"/>
            <a:ext cx="7966075" cy="3605529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55"/>
              </a:spcBef>
            </a:pPr>
            <a:r>
              <a:rPr sz="2800" b="1" spc="-390" dirty="0">
                <a:solidFill>
                  <a:srgbClr val="FF0000"/>
                </a:solidFill>
                <a:latin typeface="Arial"/>
                <a:cs typeface="Arial"/>
              </a:rPr>
              <a:t>ÇOCUĞUNUZ</a:t>
            </a:r>
            <a:r>
              <a:rPr sz="28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345" dirty="0">
                <a:solidFill>
                  <a:srgbClr val="FF0000"/>
                </a:solidFill>
                <a:latin typeface="Arial"/>
                <a:cs typeface="Arial"/>
              </a:rPr>
              <a:t>ZORBALIK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70" dirty="0">
                <a:solidFill>
                  <a:srgbClr val="FF0000"/>
                </a:solidFill>
                <a:latin typeface="Arial"/>
                <a:cs typeface="Arial"/>
              </a:rPr>
              <a:t>OLAYINA</a:t>
            </a:r>
            <a:r>
              <a:rPr sz="2800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40" dirty="0">
                <a:solidFill>
                  <a:srgbClr val="FF0000"/>
                </a:solidFill>
                <a:latin typeface="Arial"/>
                <a:cs typeface="Arial"/>
              </a:rPr>
              <a:t>KARIŞMIŞSA</a:t>
            </a:r>
            <a:r>
              <a:rPr sz="2800" b="1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...</a:t>
            </a:r>
            <a:endParaRPr sz="2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660"/>
              </a:spcBef>
            </a:pPr>
            <a:r>
              <a:rPr sz="2800" spc="-39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spc="245" dirty="0">
                <a:solidFill>
                  <a:srgbClr val="6F2F9F"/>
                </a:solidFill>
                <a:latin typeface="Microsoft Sans Serif"/>
                <a:cs typeface="Microsoft Sans Serif"/>
              </a:rPr>
              <a:t>  </a:t>
            </a:r>
            <a:r>
              <a:rPr sz="2800" spc="-254" dirty="0">
                <a:latin typeface="Microsoft Sans Serif"/>
                <a:cs typeface="Microsoft Sans Serif"/>
              </a:rPr>
              <a:t>Öncelikle</a:t>
            </a:r>
            <a:r>
              <a:rPr sz="2800" spc="-50" dirty="0">
                <a:latin typeface="Microsoft Sans Serif"/>
                <a:cs typeface="Microsoft Sans Serif"/>
              </a:rPr>
              <a:t> </a:t>
            </a:r>
            <a:r>
              <a:rPr sz="2800" spc="-295" dirty="0">
                <a:latin typeface="Microsoft Sans Serif"/>
                <a:cs typeface="Microsoft Sans Serif"/>
              </a:rPr>
              <a:t>çocuğunuzu</a:t>
            </a:r>
            <a:r>
              <a:rPr sz="2800" spc="-80" dirty="0">
                <a:latin typeface="Microsoft Sans Serif"/>
                <a:cs typeface="Microsoft Sans Serif"/>
              </a:rPr>
              <a:t> </a:t>
            </a:r>
            <a:r>
              <a:rPr sz="2800" spc="-240" dirty="0">
                <a:latin typeface="Microsoft Sans Serif"/>
                <a:cs typeface="Microsoft Sans Serif"/>
              </a:rPr>
              <a:t>dikkatle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5" dirty="0">
                <a:latin typeface="Microsoft Sans Serif"/>
                <a:cs typeface="Microsoft Sans Serif"/>
              </a:rPr>
              <a:t>dinleyin...</a:t>
            </a:r>
            <a:endParaRPr sz="2800">
              <a:latin typeface="Microsoft Sans Serif"/>
              <a:cs typeface="Microsoft Sans Serif"/>
            </a:endParaRPr>
          </a:p>
          <a:p>
            <a:pPr marL="469900" marR="6350" indent="-457834" algn="just">
              <a:lnSpc>
                <a:spcPts val="3020"/>
              </a:lnSpc>
              <a:spcBef>
                <a:spcPts val="1060"/>
              </a:spcBef>
            </a:pPr>
            <a:r>
              <a:rPr sz="2800" spc="-39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spc="505" dirty="0">
                <a:solidFill>
                  <a:srgbClr val="6F2F9F"/>
                </a:solidFill>
                <a:latin typeface="Microsoft Sans Serif"/>
                <a:cs typeface="Microsoft Sans Serif"/>
              </a:rPr>
              <a:t> </a:t>
            </a:r>
            <a:r>
              <a:rPr sz="2800" spc="-305" dirty="0">
                <a:latin typeface="Microsoft Sans Serif"/>
                <a:cs typeface="Microsoft Sans Serif"/>
              </a:rPr>
              <a:t>Çocuğunuza</a:t>
            </a:r>
            <a:r>
              <a:rPr sz="2800" spc="130" dirty="0">
                <a:latin typeface="Microsoft Sans Serif"/>
                <a:cs typeface="Microsoft Sans Serif"/>
              </a:rPr>
              <a:t>  </a:t>
            </a:r>
            <a:r>
              <a:rPr sz="2800" dirty="0">
                <a:latin typeface="Microsoft Sans Serif"/>
                <a:cs typeface="Microsoft Sans Serif"/>
              </a:rPr>
              <a:t>nasıl</a:t>
            </a:r>
            <a:r>
              <a:rPr sz="2800" spc="140" dirty="0">
                <a:latin typeface="Microsoft Sans Serif"/>
                <a:cs typeface="Microsoft Sans Serif"/>
              </a:rPr>
              <a:t>  </a:t>
            </a:r>
            <a:r>
              <a:rPr sz="2800" dirty="0">
                <a:latin typeface="Microsoft Sans Serif"/>
                <a:cs typeface="Microsoft Sans Serif"/>
              </a:rPr>
              <a:t>yardım</a:t>
            </a:r>
            <a:r>
              <a:rPr sz="2800" spc="140" dirty="0">
                <a:latin typeface="Microsoft Sans Serif"/>
                <a:cs typeface="Microsoft Sans Serif"/>
              </a:rPr>
              <a:t>  </a:t>
            </a:r>
            <a:r>
              <a:rPr sz="2800" spc="-100" dirty="0">
                <a:latin typeface="Microsoft Sans Serif"/>
                <a:cs typeface="Microsoft Sans Serif"/>
              </a:rPr>
              <a:t>edebileceğiniz</a:t>
            </a:r>
            <a:r>
              <a:rPr sz="2800" spc="140" dirty="0">
                <a:latin typeface="Microsoft Sans Serif"/>
                <a:cs typeface="Microsoft Sans Serif"/>
              </a:rPr>
              <a:t>  </a:t>
            </a:r>
            <a:r>
              <a:rPr sz="2800" spc="-275" dirty="0">
                <a:latin typeface="Microsoft Sans Serif"/>
                <a:cs typeface="Microsoft Sans Serif"/>
              </a:rPr>
              <a:t>üzerinde </a:t>
            </a:r>
            <a:r>
              <a:rPr sz="2800" spc="-300" dirty="0">
                <a:latin typeface="Microsoft Sans Serif"/>
                <a:cs typeface="Microsoft Sans Serif"/>
              </a:rPr>
              <a:t>düşünün</a:t>
            </a:r>
            <a:r>
              <a:rPr sz="2800" spc="-75" dirty="0">
                <a:latin typeface="Microsoft Sans Serif"/>
                <a:cs typeface="Microsoft Sans Serif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ve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Microsoft Sans Serif"/>
                <a:cs typeface="Microsoft Sans Serif"/>
              </a:rPr>
              <a:t>okul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00" dirty="0">
                <a:latin typeface="Microsoft Sans Serif"/>
                <a:cs typeface="Microsoft Sans Serif"/>
              </a:rPr>
              <a:t>ile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4" dirty="0">
                <a:latin typeface="Microsoft Sans Serif"/>
                <a:cs typeface="Microsoft Sans Serif"/>
              </a:rPr>
              <a:t>işbirliği</a:t>
            </a:r>
            <a:r>
              <a:rPr sz="2800" spc="-55" dirty="0">
                <a:latin typeface="Microsoft Sans Serif"/>
                <a:cs typeface="Microsoft Sans Serif"/>
              </a:rPr>
              <a:t> </a:t>
            </a:r>
            <a:r>
              <a:rPr sz="2800" spc="-60" dirty="0">
                <a:latin typeface="Microsoft Sans Serif"/>
                <a:cs typeface="Microsoft Sans Serif"/>
              </a:rPr>
              <a:t>yapın...</a:t>
            </a:r>
            <a:endParaRPr sz="2800">
              <a:latin typeface="Microsoft Sans Serif"/>
              <a:cs typeface="Microsoft Sans Serif"/>
            </a:endParaRPr>
          </a:p>
          <a:p>
            <a:pPr marL="469900" marR="5080" indent="-457834" algn="just">
              <a:lnSpc>
                <a:spcPct val="90000"/>
              </a:lnSpc>
              <a:spcBef>
                <a:spcPts val="955"/>
              </a:spcBef>
            </a:pPr>
            <a:r>
              <a:rPr sz="2800" spc="-39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spc="80" dirty="0">
                <a:solidFill>
                  <a:srgbClr val="6F2F9F"/>
                </a:solidFill>
                <a:latin typeface="Microsoft Sans Serif"/>
                <a:cs typeface="Microsoft Sans Serif"/>
              </a:rPr>
              <a:t>  </a:t>
            </a:r>
            <a:r>
              <a:rPr sz="2800" spc="-285" dirty="0">
                <a:latin typeface="Microsoft Sans Serif"/>
                <a:cs typeface="Microsoft Sans Serif"/>
              </a:rPr>
              <a:t>Zorba</a:t>
            </a:r>
            <a:r>
              <a:rPr sz="2800" spc="605" dirty="0">
                <a:latin typeface="Times New Roman"/>
                <a:cs typeface="Times New Roman"/>
              </a:rPr>
              <a:t>  </a:t>
            </a:r>
            <a:r>
              <a:rPr sz="2800" spc="-290" dirty="0">
                <a:latin typeface="Microsoft Sans Serif"/>
                <a:cs typeface="Microsoft Sans Serif"/>
              </a:rPr>
              <a:t>veya</a:t>
            </a:r>
            <a:r>
              <a:rPr sz="2800" spc="610" dirty="0">
                <a:latin typeface="Times New Roman"/>
                <a:cs typeface="Times New Roman"/>
              </a:rPr>
              <a:t>  </a:t>
            </a:r>
            <a:r>
              <a:rPr sz="2800" spc="-280" dirty="0">
                <a:latin typeface="Microsoft Sans Serif"/>
                <a:cs typeface="Microsoft Sans Serif"/>
              </a:rPr>
              <a:t>kurban</a:t>
            </a:r>
            <a:r>
              <a:rPr sz="2800" spc="605" dirty="0">
                <a:latin typeface="Times New Roman"/>
                <a:cs typeface="Times New Roman"/>
              </a:rPr>
              <a:t>  </a:t>
            </a:r>
            <a:r>
              <a:rPr sz="2800" spc="-260" dirty="0">
                <a:latin typeface="Microsoft Sans Serif"/>
                <a:cs typeface="Microsoft Sans Serif"/>
              </a:rPr>
              <a:t>olan</a:t>
            </a:r>
            <a:r>
              <a:rPr sz="2800" spc="610" dirty="0">
                <a:latin typeface="Times New Roman"/>
                <a:cs typeface="Times New Roman"/>
              </a:rPr>
              <a:t>  </a:t>
            </a:r>
            <a:r>
              <a:rPr sz="2800" spc="-35" dirty="0">
                <a:latin typeface="Microsoft Sans Serif"/>
                <a:cs typeface="Microsoft Sans Serif"/>
              </a:rPr>
              <a:t>öğrencilerin</a:t>
            </a:r>
            <a:r>
              <a:rPr sz="2800" spc="575" dirty="0">
                <a:latin typeface="Microsoft Sans Serif"/>
                <a:cs typeface="Microsoft Sans Serif"/>
              </a:rPr>
              <a:t>  </a:t>
            </a:r>
            <a:r>
              <a:rPr sz="2800" spc="-180" dirty="0">
                <a:latin typeface="Microsoft Sans Serif"/>
                <a:cs typeface="Microsoft Sans Serif"/>
              </a:rPr>
              <a:t>ailelerinin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220" dirty="0">
                <a:latin typeface="Microsoft Sans Serif"/>
                <a:cs typeface="Microsoft Sans Serif"/>
              </a:rPr>
              <a:t>çocuklarıyla</a:t>
            </a:r>
            <a:r>
              <a:rPr sz="2800" spc="160" dirty="0">
                <a:latin typeface="Microsoft Sans Serif"/>
                <a:cs typeface="Microsoft Sans Serif"/>
              </a:rPr>
              <a:t> </a:t>
            </a:r>
            <a:r>
              <a:rPr sz="2800" spc="-275" dirty="0">
                <a:latin typeface="Microsoft Sans Serif"/>
                <a:cs typeface="Microsoft Sans Serif"/>
              </a:rPr>
              <a:t>empati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220" dirty="0">
                <a:latin typeface="Microsoft Sans Serif"/>
                <a:cs typeface="Microsoft Sans Serif"/>
              </a:rPr>
              <a:t>kurması</a:t>
            </a:r>
            <a:r>
              <a:rPr sz="2800" spc="155" dirty="0">
                <a:latin typeface="Microsoft Sans Serif"/>
                <a:cs typeface="Microsoft Sans Serif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ve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305" dirty="0">
                <a:latin typeface="Microsoft Sans Serif"/>
                <a:cs typeface="Microsoft Sans Serif"/>
              </a:rPr>
              <a:t>durumu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210" dirty="0">
                <a:latin typeface="Microsoft Sans Serif"/>
                <a:cs typeface="Microsoft Sans Serif"/>
              </a:rPr>
              <a:t>tartışmak</a:t>
            </a:r>
            <a:r>
              <a:rPr sz="2800" spc="155" dirty="0">
                <a:latin typeface="Microsoft Sans Serif"/>
                <a:cs typeface="Microsoft Sans Serif"/>
              </a:rPr>
              <a:t> </a:t>
            </a:r>
            <a:r>
              <a:rPr sz="2800" spc="-165" dirty="0">
                <a:latin typeface="Microsoft Sans Serif"/>
                <a:cs typeface="Microsoft Sans Serif"/>
              </a:rPr>
              <a:t>yerine</a:t>
            </a:r>
            <a:r>
              <a:rPr sz="2800" spc="-165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Microsoft Sans Serif"/>
                <a:cs typeface="Microsoft Sans Serif"/>
              </a:rPr>
              <a:t>çocuklarının</a:t>
            </a:r>
            <a:r>
              <a:rPr sz="2800" spc="365" dirty="0">
                <a:latin typeface="Microsoft Sans Serif"/>
                <a:cs typeface="Microsoft Sans Serif"/>
              </a:rPr>
              <a:t> </a:t>
            </a:r>
            <a:r>
              <a:rPr sz="2800" spc="-55" dirty="0">
                <a:latin typeface="Microsoft Sans Serif"/>
                <a:cs typeface="Microsoft Sans Serif"/>
              </a:rPr>
              <a:t>duygularını</a:t>
            </a:r>
            <a:r>
              <a:rPr sz="2800" spc="365" dirty="0">
                <a:latin typeface="Microsoft Sans Serif"/>
                <a:cs typeface="Microsoft Sans Serif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ve</a:t>
            </a:r>
            <a:r>
              <a:rPr sz="2800" spc="409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Microsoft Sans Serif"/>
                <a:cs typeface="Microsoft Sans Serif"/>
              </a:rPr>
              <a:t>hissettiklerini</a:t>
            </a:r>
            <a:r>
              <a:rPr sz="2800" spc="420" dirty="0">
                <a:latin typeface="Times New Roman"/>
                <a:cs typeface="Times New Roman"/>
              </a:rPr>
              <a:t> </a:t>
            </a:r>
            <a:r>
              <a:rPr sz="2800" spc="-305" dirty="0">
                <a:latin typeface="Microsoft Sans Serif"/>
                <a:cs typeface="Microsoft Sans Serif"/>
              </a:rPr>
              <a:t>anlamaya</a:t>
            </a:r>
            <a:r>
              <a:rPr sz="2800" spc="-305" dirty="0">
                <a:latin typeface="Times New Roman"/>
                <a:cs typeface="Times New Roman"/>
              </a:rPr>
              <a:t> </a:t>
            </a:r>
            <a:r>
              <a:rPr sz="2800" spc="-229" dirty="0">
                <a:latin typeface="Microsoft Sans Serif"/>
                <a:cs typeface="Microsoft Sans Serif"/>
              </a:rPr>
              <a:t>çalışması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spc="-270" dirty="0">
                <a:latin typeface="Microsoft Sans Serif"/>
                <a:cs typeface="Microsoft Sans Serif"/>
              </a:rPr>
              <a:t>oldukça</a:t>
            </a:r>
            <a:r>
              <a:rPr sz="2800" spc="-45" dirty="0">
                <a:latin typeface="Microsoft Sans Serif"/>
                <a:cs typeface="Microsoft Sans Serif"/>
              </a:rPr>
              <a:t> </a:t>
            </a:r>
            <a:r>
              <a:rPr sz="2800" spc="-145" dirty="0">
                <a:latin typeface="Microsoft Sans Serif"/>
                <a:cs typeface="Microsoft Sans Serif"/>
              </a:rPr>
              <a:t>önemlidir...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36152" y="2313431"/>
            <a:ext cx="3105911" cy="392277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2892" y="941019"/>
            <a:ext cx="54870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AKRAN</a:t>
            </a:r>
            <a:r>
              <a:rPr spc="-305" dirty="0"/>
              <a:t> </a:t>
            </a:r>
            <a:r>
              <a:rPr spc="-55" dirty="0"/>
              <a:t>ZORBALIĞI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145" y="1761638"/>
            <a:ext cx="7965440" cy="3732529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800" b="1" spc="-390" dirty="0">
                <a:solidFill>
                  <a:srgbClr val="FF0000"/>
                </a:solidFill>
                <a:latin typeface="Arial"/>
                <a:cs typeface="Arial"/>
              </a:rPr>
              <a:t>ÇOCUĞUNUZ</a:t>
            </a:r>
            <a:r>
              <a:rPr sz="28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345" dirty="0">
                <a:solidFill>
                  <a:srgbClr val="FF0000"/>
                </a:solidFill>
                <a:latin typeface="Arial"/>
                <a:cs typeface="Arial"/>
              </a:rPr>
              <a:t>ZORBALIK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70" dirty="0">
                <a:solidFill>
                  <a:srgbClr val="FF0000"/>
                </a:solidFill>
                <a:latin typeface="Arial"/>
                <a:cs typeface="Arial"/>
              </a:rPr>
              <a:t>OLAYINA</a:t>
            </a:r>
            <a:r>
              <a:rPr sz="2800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40" dirty="0">
                <a:solidFill>
                  <a:srgbClr val="FF0000"/>
                </a:solidFill>
                <a:latin typeface="Arial"/>
                <a:cs typeface="Arial"/>
              </a:rPr>
              <a:t>KARIŞMIŞSA</a:t>
            </a:r>
            <a:r>
              <a:rPr sz="2800" b="1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...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195"/>
              </a:lnSpc>
              <a:spcBef>
                <a:spcPts val="660"/>
              </a:spcBef>
              <a:tabLst>
                <a:tab pos="469900" algn="l"/>
                <a:tab pos="2190115" algn="l"/>
                <a:tab pos="3456940" algn="l"/>
                <a:tab pos="5046980" algn="l"/>
                <a:tab pos="5777230" algn="l"/>
                <a:tab pos="634873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315" dirty="0">
                <a:latin typeface="Microsoft Sans Serif"/>
                <a:cs typeface="Microsoft Sans Serif"/>
              </a:rPr>
              <a:t>Çocuğunuz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10" dirty="0">
                <a:latin typeface="Microsoft Sans Serif"/>
                <a:cs typeface="Microsoft Sans Serif"/>
              </a:rPr>
              <a:t>zorbalık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40" dirty="0">
                <a:latin typeface="Microsoft Sans Serif"/>
                <a:cs typeface="Microsoft Sans Serif"/>
              </a:rPr>
              <a:t>yapıyorsa,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330" dirty="0">
                <a:latin typeface="Microsoft Sans Serif"/>
                <a:cs typeface="Microsoft Sans Serif"/>
              </a:rPr>
              <a:t>ona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20" dirty="0">
                <a:latin typeface="Microsoft Sans Serif"/>
                <a:cs typeface="Microsoft Sans Serif"/>
              </a:rPr>
              <a:t>bu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4" dirty="0">
                <a:latin typeface="Microsoft Sans Serif"/>
                <a:cs typeface="Microsoft Sans Serif"/>
              </a:rPr>
              <a:t>davranışının</a:t>
            </a:r>
            <a:endParaRPr sz="2800">
              <a:latin typeface="Microsoft Sans Serif"/>
              <a:cs typeface="Microsoft Sans Serif"/>
            </a:endParaRPr>
          </a:p>
          <a:p>
            <a:pPr marL="469900">
              <a:lnSpc>
                <a:spcPts val="3195"/>
              </a:lnSpc>
            </a:pPr>
            <a:r>
              <a:rPr sz="2800" spc="-260" dirty="0">
                <a:latin typeface="Microsoft Sans Serif"/>
                <a:cs typeface="Microsoft Sans Serif"/>
              </a:rPr>
              <a:t>nedenini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Microsoft Sans Serif"/>
                <a:cs typeface="Microsoft Sans Serif"/>
              </a:rPr>
              <a:t>sorun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ve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20" dirty="0">
                <a:latin typeface="Microsoft Sans Serif"/>
                <a:cs typeface="Microsoft Sans Serif"/>
              </a:rPr>
              <a:t>sonuçlarını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spc="-85" dirty="0">
                <a:latin typeface="Microsoft Sans Serif"/>
                <a:cs typeface="Microsoft Sans Serif"/>
              </a:rPr>
              <a:t>anlatın...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ts val="3190"/>
              </a:lnSpc>
              <a:spcBef>
                <a:spcPts val="675"/>
              </a:spcBef>
              <a:tabLst>
                <a:tab pos="469900" algn="l"/>
                <a:tab pos="1678305" algn="l"/>
                <a:tab pos="4176395" algn="l"/>
                <a:tab pos="5014595" algn="l"/>
                <a:tab pos="7626984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295" dirty="0">
                <a:latin typeface="Microsoft Sans Serif"/>
                <a:cs typeface="Microsoft Sans Serif"/>
              </a:rPr>
              <a:t>Zorbaca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90" dirty="0">
                <a:latin typeface="Microsoft Sans Serif"/>
                <a:cs typeface="Microsoft Sans Serif"/>
              </a:rPr>
              <a:t>davranışların</a:t>
            </a:r>
            <a:r>
              <a:rPr sz="2800" spc="6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asla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75" dirty="0">
                <a:latin typeface="Microsoft Sans Serif"/>
                <a:cs typeface="Microsoft Sans Serif"/>
              </a:rPr>
              <a:t>kabul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60" dirty="0">
                <a:latin typeface="Microsoft Sans Serif"/>
                <a:cs typeface="Microsoft Sans Serif"/>
              </a:rPr>
              <a:t>edilmeyeceğini</a:t>
            </a:r>
            <a:r>
              <a:rPr sz="2800" spc="420" dirty="0">
                <a:latin typeface="Microsoft Sans Serif"/>
                <a:cs typeface="Microsoft Sans Serif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net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80" dirty="0">
                <a:latin typeface="Microsoft Sans Serif"/>
                <a:cs typeface="Microsoft Sans Serif"/>
              </a:rPr>
              <a:t>bir</a:t>
            </a:r>
            <a:endParaRPr sz="2800">
              <a:latin typeface="Microsoft Sans Serif"/>
              <a:cs typeface="Microsoft Sans Serif"/>
            </a:endParaRPr>
          </a:p>
          <a:p>
            <a:pPr marL="469900">
              <a:lnSpc>
                <a:spcPts val="3190"/>
              </a:lnSpc>
            </a:pPr>
            <a:r>
              <a:rPr sz="2800" spc="-270" dirty="0">
                <a:latin typeface="Microsoft Sans Serif"/>
                <a:cs typeface="Microsoft Sans Serif"/>
              </a:rPr>
              <a:t>biçimde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spc="-245" dirty="0">
                <a:latin typeface="Microsoft Sans Serif"/>
                <a:cs typeface="Microsoft Sans Serif"/>
              </a:rPr>
              <a:t>ifade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edin.</a:t>
            </a:r>
            <a:endParaRPr sz="2800">
              <a:latin typeface="Microsoft Sans Serif"/>
              <a:cs typeface="Microsoft Sans Serif"/>
            </a:endParaRPr>
          </a:p>
          <a:p>
            <a:pPr marL="469900" marR="6350" indent="-457834">
              <a:lnSpc>
                <a:spcPts val="3020"/>
              </a:lnSpc>
              <a:spcBef>
                <a:spcPts val="1045"/>
              </a:spcBef>
              <a:tabLst>
                <a:tab pos="469900" algn="l"/>
                <a:tab pos="1542415" algn="l"/>
                <a:tab pos="4453890" algn="l"/>
                <a:tab pos="5737225" algn="l"/>
                <a:tab pos="6181090" algn="l"/>
                <a:tab pos="730250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300" dirty="0">
                <a:latin typeface="Microsoft Sans Serif"/>
                <a:cs typeface="Microsoft Sans Serif"/>
              </a:rPr>
              <a:t>Sorunu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4" dirty="0">
                <a:latin typeface="Microsoft Sans Serif"/>
                <a:cs typeface="Microsoft Sans Serif"/>
              </a:rPr>
              <a:t>öğrendiğinizde</a:t>
            </a:r>
            <a:r>
              <a:rPr sz="2800" spc="370" dirty="0">
                <a:latin typeface="Microsoft Sans Serif"/>
                <a:cs typeface="Microsoft Sans Serif"/>
              </a:rPr>
              <a:t> </a:t>
            </a:r>
            <a:r>
              <a:rPr sz="2800" b="1" spc="-300" dirty="0">
                <a:solidFill>
                  <a:srgbClr val="006FC0"/>
                </a:solidFill>
                <a:latin typeface="Arial"/>
                <a:cs typeface="Arial"/>
              </a:rPr>
              <a:t>sakin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2800" b="1" spc="-315" dirty="0">
                <a:solidFill>
                  <a:srgbClr val="006FC0"/>
                </a:solidFill>
                <a:latin typeface="Arial"/>
                <a:cs typeface="Arial"/>
              </a:rPr>
              <a:t>kalmaya</a:t>
            </a:r>
            <a:r>
              <a:rPr sz="2800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2800" spc="-305" dirty="0">
                <a:latin typeface="Microsoft Sans Serif"/>
                <a:cs typeface="Microsoft Sans Serif"/>
              </a:rPr>
              <a:t>ve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15" dirty="0">
                <a:latin typeface="Microsoft Sans Serif"/>
                <a:cs typeface="Microsoft Sans Serif"/>
              </a:rPr>
              <a:t>durumu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20" dirty="0">
                <a:latin typeface="Microsoft Sans Serif"/>
                <a:cs typeface="Microsoft Sans Serif"/>
              </a:rPr>
              <a:t>daha</a:t>
            </a:r>
            <a:r>
              <a:rPr sz="2800" spc="-320" dirty="0">
                <a:latin typeface="Times New Roman"/>
                <a:cs typeface="Times New Roman"/>
              </a:rPr>
              <a:t> </a:t>
            </a:r>
            <a:r>
              <a:rPr sz="2800" spc="-300" dirty="0">
                <a:latin typeface="Microsoft Sans Serif"/>
                <a:cs typeface="Microsoft Sans Serif"/>
              </a:rPr>
              <a:t>da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45" dirty="0">
                <a:latin typeface="Microsoft Sans Serif"/>
                <a:cs typeface="Microsoft Sans Serif"/>
              </a:rPr>
              <a:t>güçleştirecek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spc="-254" dirty="0">
                <a:latin typeface="Microsoft Sans Serif"/>
                <a:cs typeface="Microsoft Sans Serif"/>
              </a:rPr>
              <a:t>tutumlar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85" dirty="0">
                <a:latin typeface="Microsoft Sans Serif"/>
                <a:cs typeface="Microsoft Sans Serif"/>
              </a:rPr>
              <a:t>sergilememeye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çalışın.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11540" y="2694431"/>
            <a:ext cx="3435096" cy="354177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2892" y="941019"/>
            <a:ext cx="54870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AKRAN</a:t>
            </a:r>
            <a:r>
              <a:rPr spc="-305" dirty="0"/>
              <a:t> </a:t>
            </a:r>
            <a:r>
              <a:rPr spc="-55" dirty="0"/>
              <a:t>ZORBALIĞI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145" y="1761638"/>
            <a:ext cx="7747000" cy="424751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800" b="1" spc="-390" dirty="0">
                <a:solidFill>
                  <a:srgbClr val="FF0000"/>
                </a:solidFill>
                <a:latin typeface="Arial"/>
                <a:cs typeface="Arial"/>
              </a:rPr>
              <a:t>ÇOCUĞUNUZ</a:t>
            </a:r>
            <a:r>
              <a:rPr sz="28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345" dirty="0">
                <a:solidFill>
                  <a:srgbClr val="FF0000"/>
                </a:solidFill>
                <a:latin typeface="Arial"/>
                <a:cs typeface="Arial"/>
              </a:rPr>
              <a:t>ZORBALIK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70" dirty="0">
                <a:solidFill>
                  <a:srgbClr val="FF0000"/>
                </a:solidFill>
                <a:latin typeface="Arial"/>
                <a:cs typeface="Arial"/>
              </a:rPr>
              <a:t>OLAYINA</a:t>
            </a:r>
            <a:r>
              <a:rPr sz="2800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60" dirty="0">
                <a:solidFill>
                  <a:srgbClr val="FF0000"/>
                </a:solidFill>
                <a:latin typeface="Arial"/>
                <a:cs typeface="Arial"/>
              </a:rPr>
              <a:t>TANIK</a:t>
            </a:r>
            <a:r>
              <a:rPr sz="28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80" dirty="0">
                <a:solidFill>
                  <a:srgbClr val="FF0000"/>
                </a:solidFill>
                <a:latin typeface="Arial"/>
                <a:cs typeface="Arial"/>
              </a:rPr>
              <a:t>OLMUŞSA</a:t>
            </a:r>
            <a:r>
              <a:rPr sz="2800" b="1" spc="-1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...</a:t>
            </a:r>
            <a:endParaRPr sz="2800">
              <a:latin typeface="Arial"/>
              <a:cs typeface="Arial"/>
            </a:endParaRPr>
          </a:p>
          <a:p>
            <a:pPr marL="469900" marR="5080" indent="-457834" algn="just">
              <a:lnSpc>
                <a:spcPct val="90000"/>
              </a:lnSpc>
              <a:spcBef>
                <a:spcPts val="994"/>
              </a:spcBef>
            </a:pPr>
            <a:r>
              <a:rPr sz="2800" spc="-39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spc="580" dirty="0">
                <a:solidFill>
                  <a:srgbClr val="6F2F9F"/>
                </a:solidFill>
                <a:latin typeface="Microsoft Sans Serif"/>
                <a:cs typeface="Microsoft Sans Serif"/>
              </a:rPr>
              <a:t> </a:t>
            </a:r>
            <a:r>
              <a:rPr sz="2800" spc="-160" dirty="0">
                <a:latin typeface="Microsoft Sans Serif"/>
                <a:cs typeface="Microsoft Sans Serif"/>
              </a:rPr>
              <a:t>Çocuklarınızın</a:t>
            </a:r>
            <a:r>
              <a:rPr sz="2800" spc="29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rol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160" dirty="0">
                <a:latin typeface="Microsoft Sans Serif"/>
                <a:cs typeface="Microsoft Sans Serif"/>
              </a:rPr>
              <a:t>yapmasını</a:t>
            </a:r>
            <a:r>
              <a:rPr sz="2800" spc="300" dirty="0">
                <a:latin typeface="Microsoft Sans Serif"/>
                <a:cs typeface="Microsoft Sans Serif"/>
              </a:rPr>
              <a:t> </a:t>
            </a:r>
            <a:r>
              <a:rPr sz="2800" spc="-265" dirty="0">
                <a:latin typeface="Microsoft Sans Serif"/>
                <a:cs typeface="Microsoft Sans Serif"/>
              </a:rPr>
              <a:t>sağlayarak</a:t>
            </a:r>
            <a:r>
              <a:rPr sz="2800" spc="30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olayı</a:t>
            </a:r>
            <a:r>
              <a:rPr sz="2800" spc="300" dirty="0">
                <a:latin typeface="Microsoft Sans Serif"/>
                <a:cs typeface="Microsoft Sans Serif"/>
              </a:rPr>
              <a:t> </a:t>
            </a:r>
            <a:r>
              <a:rPr sz="2800" spc="-170" dirty="0">
                <a:latin typeface="Microsoft Sans Serif"/>
                <a:cs typeface="Microsoft Sans Serif"/>
              </a:rPr>
              <a:t>tekrar</a:t>
            </a:r>
            <a:r>
              <a:rPr sz="2800" spc="-170" dirty="0">
                <a:latin typeface="Times New Roman"/>
                <a:cs typeface="Times New Roman"/>
              </a:rPr>
              <a:t> </a:t>
            </a:r>
            <a:r>
              <a:rPr sz="2800" spc="-215" dirty="0">
                <a:latin typeface="Microsoft Sans Serif"/>
                <a:cs typeface="Microsoft Sans Serif"/>
              </a:rPr>
              <a:t>canlandırmasını</a:t>
            </a:r>
            <a:r>
              <a:rPr sz="2800" spc="229" dirty="0">
                <a:latin typeface="Microsoft Sans Serif"/>
                <a:cs typeface="Microsoft Sans Serif"/>
              </a:rPr>
              <a:t> </a:t>
            </a:r>
            <a:r>
              <a:rPr sz="2800" spc="-165" dirty="0">
                <a:latin typeface="Microsoft Sans Serif"/>
                <a:cs typeface="Microsoft Sans Serif"/>
              </a:rPr>
              <a:t>isteyin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ve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Microsoft Sans Serif"/>
                <a:cs typeface="Microsoft Sans Serif"/>
              </a:rPr>
              <a:t>olay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260" dirty="0">
                <a:latin typeface="Microsoft Sans Serif"/>
                <a:cs typeface="Microsoft Sans Serif"/>
              </a:rPr>
              <a:t>hakkında</a:t>
            </a:r>
            <a:r>
              <a:rPr sz="2800" spc="225" dirty="0">
                <a:latin typeface="Microsoft Sans Serif"/>
                <a:cs typeface="Microsoft Sans Serif"/>
              </a:rPr>
              <a:t> </a:t>
            </a:r>
            <a:r>
              <a:rPr sz="2800" spc="-210" dirty="0">
                <a:latin typeface="Microsoft Sans Serif"/>
                <a:cs typeface="Microsoft Sans Serif"/>
              </a:rPr>
              <a:t>konuşmasını </a:t>
            </a:r>
            <a:r>
              <a:rPr sz="2800" spc="-100" dirty="0">
                <a:latin typeface="Microsoft Sans Serif"/>
                <a:cs typeface="Microsoft Sans Serif"/>
              </a:rPr>
              <a:t>teşvik</a:t>
            </a:r>
            <a:r>
              <a:rPr sz="2800" spc="325" dirty="0">
                <a:latin typeface="Microsoft Sans Serif"/>
                <a:cs typeface="Microsoft Sans Serif"/>
              </a:rPr>
              <a:t> </a:t>
            </a:r>
            <a:r>
              <a:rPr sz="2800" spc="-65" dirty="0">
                <a:latin typeface="Microsoft Sans Serif"/>
                <a:cs typeface="Microsoft Sans Serif"/>
              </a:rPr>
              <a:t>edin.</a:t>
            </a:r>
            <a:r>
              <a:rPr sz="2800" spc="370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Microsoft Sans Serif"/>
                <a:cs typeface="Microsoft Sans Serif"/>
              </a:rPr>
              <a:t>Böylece</a:t>
            </a:r>
            <a:r>
              <a:rPr sz="2800" spc="325" dirty="0">
                <a:latin typeface="Microsoft Sans Serif"/>
                <a:cs typeface="Microsoft Sans Serif"/>
              </a:rPr>
              <a:t>  </a:t>
            </a:r>
            <a:r>
              <a:rPr sz="2800" spc="-295" dirty="0">
                <a:latin typeface="Microsoft Sans Serif"/>
                <a:cs typeface="Microsoft Sans Serif"/>
              </a:rPr>
              <a:t>çocuğunuzun</a:t>
            </a:r>
            <a:r>
              <a:rPr sz="2800" spc="330" dirty="0">
                <a:latin typeface="Microsoft Sans Serif"/>
                <a:cs typeface="Microsoft Sans Serif"/>
              </a:rPr>
              <a:t> </a:t>
            </a:r>
            <a:r>
              <a:rPr sz="2800" spc="-140" dirty="0">
                <a:latin typeface="Microsoft Sans Serif"/>
                <a:cs typeface="Microsoft Sans Serif"/>
              </a:rPr>
              <a:t>kendini</a:t>
            </a:r>
            <a:r>
              <a:rPr sz="2800" spc="355" dirty="0">
                <a:latin typeface="Times New Roman"/>
                <a:cs typeface="Times New Roman"/>
              </a:rPr>
              <a:t> </a:t>
            </a:r>
            <a:r>
              <a:rPr sz="2800" spc="-300" dirty="0">
                <a:latin typeface="Microsoft Sans Serif"/>
                <a:cs typeface="Microsoft Sans Serif"/>
              </a:rPr>
              <a:t>suçlama </a:t>
            </a:r>
            <a:r>
              <a:rPr sz="2800" spc="-285" dirty="0">
                <a:latin typeface="Microsoft Sans Serif"/>
                <a:cs typeface="Microsoft Sans Serif"/>
              </a:rPr>
              <a:t>tutumunu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azaltmada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95" dirty="0">
                <a:latin typeface="Microsoft Sans Serif"/>
                <a:cs typeface="Microsoft Sans Serif"/>
              </a:rPr>
              <a:t>etkili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30" dirty="0">
                <a:latin typeface="Microsoft Sans Serif"/>
                <a:cs typeface="Microsoft Sans Serif"/>
              </a:rPr>
              <a:t>olabilirsiniz.</a:t>
            </a:r>
            <a:endParaRPr sz="2800">
              <a:latin typeface="Microsoft Sans Serif"/>
              <a:cs typeface="Microsoft Sans Serif"/>
            </a:endParaRPr>
          </a:p>
          <a:p>
            <a:pPr marL="469900" marR="5080" indent="-457834" algn="just">
              <a:lnSpc>
                <a:spcPct val="90000"/>
              </a:lnSpc>
              <a:spcBef>
                <a:spcPts val="1015"/>
              </a:spcBef>
            </a:pPr>
            <a:r>
              <a:rPr sz="2800" spc="-39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spc="30" dirty="0">
                <a:solidFill>
                  <a:srgbClr val="6F2F9F"/>
                </a:solidFill>
                <a:latin typeface="Microsoft Sans Serif"/>
                <a:cs typeface="Microsoft Sans Serif"/>
              </a:rPr>
              <a:t>  </a:t>
            </a:r>
            <a:r>
              <a:rPr sz="2800" spc="-290" dirty="0">
                <a:latin typeface="Microsoft Sans Serif"/>
                <a:cs typeface="Microsoft Sans Serif"/>
              </a:rPr>
              <a:t>Çocuğunuzla</a:t>
            </a:r>
            <a:r>
              <a:rPr sz="2800" spc="685" dirty="0">
                <a:latin typeface="Microsoft Sans Serif"/>
                <a:cs typeface="Microsoft Sans Serif"/>
              </a:rPr>
              <a:t> </a:t>
            </a:r>
            <a:r>
              <a:rPr sz="2800" spc="-90" dirty="0">
                <a:latin typeface="Microsoft Sans Serif"/>
                <a:cs typeface="Microsoft Sans Serif"/>
              </a:rPr>
              <a:t>yaşadığı</a:t>
            </a:r>
            <a:r>
              <a:rPr sz="2800" spc="690" dirty="0">
                <a:latin typeface="Microsoft Sans Serif"/>
                <a:cs typeface="Microsoft Sans Serif"/>
              </a:rPr>
              <a:t> </a:t>
            </a:r>
            <a:r>
              <a:rPr sz="2800" spc="-254" dirty="0">
                <a:latin typeface="Microsoft Sans Serif"/>
                <a:cs typeface="Microsoft Sans Serif"/>
              </a:rPr>
              <a:t>olay</a:t>
            </a:r>
            <a:r>
              <a:rPr sz="2800" spc="15" dirty="0">
                <a:latin typeface="Times New Roman"/>
                <a:cs typeface="Times New Roman"/>
              </a:rPr>
              <a:t>  </a:t>
            </a:r>
            <a:r>
              <a:rPr sz="2800" spc="-114" dirty="0">
                <a:latin typeface="Microsoft Sans Serif"/>
                <a:cs typeface="Microsoft Sans Serif"/>
              </a:rPr>
              <a:t>karşısında</a:t>
            </a:r>
            <a:r>
              <a:rPr sz="2800" spc="685" dirty="0">
                <a:latin typeface="Microsoft Sans Serif"/>
                <a:cs typeface="Microsoft Sans Serif"/>
              </a:rPr>
              <a:t> </a:t>
            </a:r>
            <a:r>
              <a:rPr sz="2800" spc="-300" dirty="0">
                <a:latin typeface="Microsoft Sans Serif"/>
                <a:cs typeface="Microsoft Sans Serif"/>
              </a:rPr>
              <a:t>ne</a:t>
            </a:r>
            <a:r>
              <a:rPr sz="2800" spc="15" dirty="0">
                <a:latin typeface="Times New Roman"/>
                <a:cs typeface="Times New Roman"/>
              </a:rPr>
              <a:t>  </a:t>
            </a:r>
            <a:r>
              <a:rPr sz="2800" spc="-165" dirty="0">
                <a:latin typeface="Microsoft Sans Serif"/>
                <a:cs typeface="Microsoft Sans Serif"/>
              </a:rPr>
              <a:t>hissettiği </a:t>
            </a:r>
            <a:r>
              <a:rPr sz="2800" spc="-295" dirty="0">
                <a:latin typeface="Microsoft Sans Serif"/>
                <a:cs typeface="Microsoft Sans Serif"/>
              </a:rPr>
              <a:t>konusunda</a:t>
            </a:r>
            <a:r>
              <a:rPr sz="2800" spc="315" dirty="0">
                <a:latin typeface="Times New Roman"/>
                <a:cs typeface="Times New Roman"/>
              </a:rPr>
              <a:t>   </a:t>
            </a:r>
            <a:r>
              <a:rPr sz="2800" spc="-290" dirty="0">
                <a:latin typeface="Microsoft Sans Serif"/>
                <a:cs typeface="Microsoft Sans Serif"/>
              </a:rPr>
              <a:t>sevecen</a:t>
            </a:r>
            <a:r>
              <a:rPr sz="2800" spc="32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Microsoft Sans Serif"/>
                <a:cs typeface="Microsoft Sans Serif"/>
              </a:rPr>
              <a:t>bir</a:t>
            </a:r>
            <a:r>
              <a:rPr sz="2800" spc="320" dirty="0">
                <a:latin typeface="Times New Roman"/>
                <a:cs typeface="Times New Roman"/>
              </a:rPr>
              <a:t>   </a:t>
            </a:r>
            <a:r>
              <a:rPr sz="2800" spc="-265" dirty="0">
                <a:latin typeface="Microsoft Sans Serif"/>
                <a:cs typeface="Microsoft Sans Serif"/>
              </a:rPr>
              <a:t>biçimde</a:t>
            </a:r>
            <a:r>
              <a:rPr sz="2800" spc="280" dirty="0">
                <a:latin typeface="Microsoft Sans Serif"/>
                <a:cs typeface="Microsoft Sans Serif"/>
              </a:rPr>
              <a:t>   </a:t>
            </a:r>
            <a:r>
              <a:rPr sz="2800" spc="-295" dirty="0">
                <a:latin typeface="Microsoft Sans Serif"/>
                <a:cs typeface="Microsoft Sans Serif"/>
              </a:rPr>
              <a:t>konuşun</a:t>
            </a:r>
            <a:r>
              <a:rPr sz="2800" spc="275" dirty="0">
                <a:latin typeface="Microsoft Sans Serif"/>
                <a:cs typeface="Microsoft Sans Serif"/>
              </a:rPr>
              <a:t>   </a:t>
            </a:r>
            <a:r>
              <a:rPr sz="2800" spc="-305" dirty="0">
                <a:latin typeface="Microsoft Sans Serif"/>
                <a:cs typeface="Microsoft Sans Serif"/>
              </a:rPr>
              <a:t>ve</a:t>
            </a:r>
            <a:r>
              <a:rPr sz="2800" spc="-305" dirty="0">
                <a:latin typeface="Times New Roman"/>
                <a:cs typeface="Times New Roman"/>
              </a:rPr>
              <a:t> </a:t>
            </a:r>
            <a:r>
              <a:rPr sz="2800" spc="-295" dirty="0">
                <a:latin typeface="Microsoft Sans Serif"/>
                <a:cs typeface="Microsoft Sans Serif"/>
              </a:rPr>
              <a:t>çocuğunuza</a:t>
            </a:r>
            <a:r>
              <a:rPr sz="2800" spc="420" dirty="0">
                <a:latin typeface="Microsoft Sans Serif"/>
                <a:cs typeface="Microsoft Sans Serif"/>
              </a:rPr>
              <a:t> </a:t>
            </a:r>
            <a:r>
              <a:rPr sz="2800" spc="-300" dirty="0">
                <a:latin typeface="Microsoft Sans Serif"/>
                <a:cs typeface="Microsoft Sans Serif"/>
              </a:rPr>
              <a:t>bu</a:t>
            </a:r>
            <a:r>
              <a:rPr sz="2800" spc="4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tür</a:t>
            </a:r>
            <a:r>
              <a:rPr sz="2800" spc="434" dirty="0">
                <a:latin typeface="Microsoft Sans Serif"/>
                <a:cs typeface="Microsoft Sans Serif"/>
              </a:rPr>
              <a:t> </a:t>
            </a:r>
            <a:r>
              <a:rPr sz="2800" spc="-275" dirty="0">
                <a:latin typeface="Microsoft Sans Serif"/>
                <a:cs typeface="Microsoft Sans Serif"/>
              </a:rPr>
              <a:t>durumlarda</a:t>
            </a:r>
            <a:r>
              <a:rPr sz="2800" spc="480" dirty="0">
                <a:latin typeface="Times New Roman"/>
                <a:cs typeface="Times New Roman"/>
              </a:rPr>
              <a:t> </a:t>
            </a:r>
            <a:r>
              <a:rPr sz="2800" spc="-200" dirty="0">
                <a:latin typeface="Microsoft Sans Serif"/>
                <a:cs typeface="Microsoft Sans Serif"/>
              </a:rPr>
              <a:t>yetişkinlerden</a:t>
            </a:r>
            <a:r>
              <a:rPr sz="2800" spc="425" dirty="0">
                <a:latin typeface="Microsoft Sans Serif"/>
                <a:cs typeface="Microsoft Sans Serif"/>
              </a:rPr>
              <a:t> </a:t>
            </a:r>
            <a:r>
              <a:rPr sz="2800" spc="-180" dirty="0">
                <a:latin typeface="Microsoft Sans Serif"/>
                <a:cs typeface="Microsoft Sans Serif"/>
              </a:rPr>
              <a:t>yardım </a:t>
            </a:r>
            <a:r>
              <a:rPr sz="2800" spc="-90" dirty="0">
                <a:latin typeface="Microsoft Sans Serif"/>
                <a:cs typeface="Microsoft Sans Serif"/>
              </a:rPr>
              <a:t>istemeyi</a:t>
            </a:r>
            <a:r>
              <a:rPr sz="2800" spc="459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Microsoft Sans Serif"/>
                <a:cs typeface="Microsoft Sans Serif"/>
              </a:rPr>
              <a:t>öğretin.</a:t>
            </a:r>
            <a:r>
              <a:rPr sz="2800" spc="465" dirty="0">
                <a:latin typeface="Times New Roman"/>
                <a:cs typeface="Times New Roman"/>
              </a:rPr>
              <a:t> </a:t>
            </a:r>
            <a:r>
              <a:rPr sz="2800" spc="-330" dirty="0">
                <a:latin typeface="Microsoft Sans Serif"/>
                <a:cs typeface="Microsoft Sans Serif"/>
              </a:rPr>
              <a:t>Onu</a:t>
            </a:r>
            <a:r>
              <a:rPr sz="2800" spc="470" dirty="0">
                <a:latin typeface="Times New Roman"/>
                <a:cs typeface="Times New Roman"/>
              </a:rPr>
              <a:t> </a:t>
            </a:r>
            <a:r>
              <a:rPr sz="2800" spc="-290" dirty="0">
                <a:latin typeface="Microsoft Sans Serif"/>
                <a:cs typeface="Microsoft Sans Serif"/>
              </a:rPr>
              <a:t>kavgaya</a:t>
            </a:r>
            <a:r>
              <a:rPr sz="2800" spc="4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karşılık</a:t>
            </a:r>
            <a:r>
              <a:rPr sz="2800" spc="430" dirty="0">
                <a:latin typeface="Microsoft Sans Serif"/>
                <a:cs typeface="Microsoft Sans Serif"/>
              </a:rPr>
              <a:t> </a:t>
            </a:r>
            <a:r>
              <a:rPr sz="2800" spc="-310" dirty="0">
                <a:latin typeface="Microsoft Sans Serif"/>
                <a:cs typeface="Microsoft Sans Serif"/>
              </a:rPr>
              <a:t>vermemesi</a:t>
            </a:r>
            <a:r>
              <a:rPr sz="2800" spc="-310" dirty="0">
                <a:latin typeface="Times New Roman"/>
                <a:cs typeface="Times New Roman"/>
              </a:rPr>
              <a:t> </a:t>
            </a:r>
            <a:r>
              <a:rPr sz="2800" spc="-235" dirty="0">
                <a:latin typeface="Microsoft Sans Serif"/>
                <a:cs typeface="Microsoft Sans Serif"/>
              </a:rPr>
              <a:t>gerektiği</a:t>
            </a:r>
            <a:r>
              <a:rPr sz="2800" spc="-75" dirty="0">
                <a:latin typeface="Microsoft Sans Serif"/>
                <a:cs typeface="Microsoft Sans Serif"/>
              </a:rPr>
              <a:t> </a:t>
            </a:r>
            <a:r>
              <a:rPr sz="2800" spc="-295" dirty="0">
                <a:latin typeface="Microsoft Sans Serif"/>
                <a:cs typeface="Microsoft Sans Serif"/>
              </a:rPr>
              <a:t>konusunda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Microsoft Sans Serif"/>
                <a:cs typeface="Microsoft Sans Serif"/>
              </a:rPr>
              <a:t>ikna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edin.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95699" y="2610611"/>
            <a:ext cx="3435336" cy="249326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2892" y="941019"/>
            <a:ext cx="54870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AKRAN</a:t>
            </a:r>
            <a:r>
              <a:rPr spc="-305" dirty="0"/>
              <a:t> </a:t>
            </a:r>
            <a:r>
              <a:rPr spc="-55" dirty="0"/>
              <a:t>ZORBALIĞI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145" y="1761638"/>
            <a:ext cx="7749540" cy="437388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55"/>
              </a:spcBef>
            </a:pPr>
            <a:r>
              <a:rPr sz="2800" b="1" spc="-390" dirty="0">
                <a:solidFill>
                  <a:srgbClr val="FF0000"/>
                </a:solidFill>
                <a:latin typeface="Arial"/>
                <a:cs typeface="Arial"/>
              </a:rPr>
              <a:t>ÇOCUĞUNUZ</a:t>
            </a:r>
            <a:r>
              <a:rPr sz="28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345" dirty="0">
                <a:solidFill>
                  <a:srgbClr val="FF0000"/>
                </a:solidFill>
                <a:latin typeface="Arial"/>
                <a:cs typeface="Arial"/>
              </a:rPr>
              <a:t>ZORBALIK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70" dirty="0">
                <a:solidFill>
                  <a:srgbClr val="FF0000"/>
                </a:solidFill>
                <a:latin typeface="Arial"/>
                <a:cs typeface="Arial"/>
              </a:rPr>
              <a:t>OLAYINA</a:t>
            </a:r>
            <a:r>
              <a:rPr sz="2800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60" dirty="0">
                <a:solidFill>
                  <a:srgbClr val="FF0000"/>
                </a:solidFill>
                <a:latin typeface="Arial"/>
                <a:cs typeface="Arial"/>
              </a:rPr>
              <a:t>TANIK</a:t>
            </a:r>
            <a:r>
              <a:rPr sz="28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80" dirty="0">
                <a:solidFill>
                  <a:srgbClr val="FF0000"/>
                </a:solidFill>
                <a:latin typeface="Arial"/>
                <a:cs typeface="Arial"/>
              </a:rPr>
              <a:t>OLMUŞSA</a:t>
            </a:r>
            <a:r>
              <a:rPr sz="2800" b="1" spc="-1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...</a:t>
            </a:r>
            <a:endParaRPr sz="2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660"/>
              </a:spcBef>
            </a:pPr>
            <a:r>
              <a:rPr sz="2800" spc="-39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spc="254" dirty="0">
                <a:solidFill>
                  <a:srgbClr val="6F2F9F"/>
                </a:solidFill>
                <a:latin typeface="Microsoft Sans Serif"/>
                <a:cs typeface="Microsoft Sans Serif"/>
              </a:rPr>
              <a:t>  </a:t>
            </a:r>
            <a:r>
              <a:rPr sz="2800" spc="-229" dirty="0">
                <a:latin typeface="Microsoft Sans Serif"/>
                <a:cs typeface="Microsoft Sans Serif"/>
              </a:rPr>
              <a:t>Bir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45" dirty="0">
                <a:latin typeface="Microsoft Sans Serif"/>
                <a:cs typeface="Microsoft Sans Serif"/>
              </a:rPr>
              <a:t>yetişkine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haber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Microsoft Sans Serif"/>
                <a:cs typeface="Microsoft Sans Serif"/>
              </a:rPr>
              <a:t>vermesi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35" dirty="0">
                <a:latin typeface="Microsoft Sans Serif"/>
                <a:cs typeface="Microsoft Sans Serif"/>
              </a:rPr>
              <a:t>gerektiğini</a:t>
            </a:r>
            <a:r>
              <a:rPr sz="2800" spc="-55" dirty="0">
                <a:latin typeface="Microsoft Sans Serif"/>
                <a:cs typeface="Microsoft Sans Serif"/>
              </a:rPr>
              <a:t> </a:t>
            </a:r>
            <a:r>
              <a:rPr sz="2800" spc="-110" dirty="0">
                <a:latin typeface="Microsoft Sans Serif"/>
                <a:cs typeface="Microsoft Sans Serif"/>
              </a:rPr>
              <a:t>söyleyin...</a:t>
            </a:r>
            <a:endParaRPr sz="2800">
              <a:latin typeface="Microsoft Sans Serif"/>
              <a:cs typeface="Microsoft Sans Serif"/>
            </a:endParaRPr>
          </a:p>
          <a:p>
            <a:pPr marL="12700" algn="just">
              <a:lnSpc>
                <a:spcPts val="3190"/>
              </a:lnSpc>
              <a:spcBef>
                <a:spcPts val="675"/>
              </a:spcBef>
            </a:pPr>
            <a:r>
              <a:rPr sz="2800" spc="-39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spc="45" dirty="0">
                <a:solidFill>
                  <a:srgbClr val="6F2F9F"/>
                </a:solidFill>
                <a:latin typeface="Microsoft Sans Serif"/>
                <a:cs typeface="Microsoft Sans Serif"/>
              </a:rPr>
              <a:t>  </a:t>
            </a:r>
            <a:r>
              <a:rPr sz="2800" spc="-340" dirty="0">
                <a:latin typeface="Microsoft Sans Serif"/>
                <a:cs typeface="Microsoft Sans Serif"/>
              </a:rPr>
              <a:t>Ona</a:t>
            </a:r>
            <a:r>
              <a:rPr sz="2800" spc="550" dirty="0">
                <a:latin typeface="Times New Roman"/>
                <a:cs typeface="Times New Roman"/>
              </a:rPr>
              <a:t> </a:t>
            </a:r>
            <a:r>
              <a:rPr sz="2800" spc="-120" dirty="0">
                <a:latin typeface="Microsoft Sans Serif"/>
                <a:cs typeface="Microsoft Sans Serif"/>
              </a:rPr>
              <a:t>asla</a:t>
            </a:r>
            <a:r>
              <a:rPr sz="2800" spc="56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bir</a:t>
            </a:r>
            <a:r>
              <a:rPr sz="2800" spc="545" dirty="0">
                <a:latin typeface="Times New Roman"/>
                <a:cs typeface="Times New Roman"/>
              </a:rPr>
              <a:t> </a:t>
            </a:r>
            <a:r>
              <a:rPr sz="2800" spc="-170" dirty="0">
                <a:latin typeface="Microsoft Sans Serif"/>
                <a:cs typeface="Microsoft Sans Serif"/>
              </a:rPr>
              <a:t>zorbayı</a:t>
            </a:r>
            <a:r>
              <a:rPr sz="2800" spc="525" dirty="0">
                <a:latin typeface="Microsoft Sans Serif"/>
                <a:cs typeface="Microsoft Sans Serif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desteklememesi</a:t>
            </a:r>
            <a:r>
              <a:rPr sz="2800" spc="560" dirty="0">
                <a:latin typeface="Times New Roman"/>
                <a:cs typeface="Times New Roman"/>
              </a:rPr>
              <a:t> </a:t>
            </a:r>
            <a:r>
              <a:rPr sz="2800" spc="-185" dirty="0">
                <a:latin typeface="Microsoft Sans Serif"/>
                <a:cs typeface="Microsoft Sans Serif"/>
              </a:rPr>
              <a:t>gerektiğini</a:t>
            </a:r>
            <a:r>
              <a:rPr sz="2800" spc="515" dirty="0">
                <a:latin typeface="Microsoft Sans Serif"/>
                <a:cs typeface="Microsoft Sans Serif"/>
              </a:rPr>
              <a:t> </a:t>
            </a:r>
            <a:r>
              <a:rPr sz="2800" spc="-305" dirty="0">
                <a:latin typeface="Microsoft Sans Serif"/>
                <a:cs typeface="Microsoft Sans Serif"/>
              </a:rPr>
              <a:t>ve</a:t>
            </a:r>
            <a:endParaRPr sz="2800">
              <a:latin typeface="Microsoft Sans Serif"/>
              <a:cs typeface="Microsoft Sans Serif"/>
            </a:endParaRPr>
          </a:p>
          <a:p>
            <a:pPr marL="469900" algn="just">
              <a:lnSpc>
                <a:spcPts val="3190"/>
              </a:lnSpc>
            </a:pPr>
            <a:r>
              <a:rPr sz="2800" spc="-260" dirty="0">
                <a:latin typeface="Microsoft Sans Serif"/>
                <a:cs typeface="Microsoft Sans Serif"/>
              </a:rPr>
              <a:t>böyle</a:t>
            </a:r>
            <a:r>
              <a:rPr sz="2800" spc="-75" dirty="0">
                <a:latin typeface="Microsoft Sans Serif"/>
                <a:cs typeface="Microsoft Sans Serif"/>
              </a:rPr>
              <a:t> </a:t>
            </a:r>
            <a:r>
              <a:rPr sz="2800" spc="-204" dirty="0">
                <a:latin typeface="Microsoft Sans Serif"/>
                <a:cs typeface="Microsoft Sans Serif"/>
              </a:rPr>
              <a:t>bir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229" dirty="0">
                <a:latin typeface="Microsoft Sans Serif"/>
                <a:cs typeface="Microsoft Sans Serif"/>
              </a:rPr>
              <a:t>davranışın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spc="-265" dirty="0">
                <a:latin typeface="Microsoft Sans Serif"/>
                <a:cs typeface="Microsoft Sans Serif"/>
              </a:rPr>
              <a:t>onaylanmayacağını</a:t>
            </a:r>
            <a:r>
              <a:rPr sz="2800" spc="-40" dirty="0">
                <a:latin typeface="Microsoft Sans Serif"/>
                <a:cs typeface="Microsoft Sans Serif"/>
              </a:rPr>
              <a:t> </a:t>
            </a:r>
            <a:r>
              <a:rPr sz="2800" spc="-75" dirty="0">
                <a:latin typeface="Microsoft Sans Serif"/>
                <a:cs typeface="Microsoft Sans Serif"/>
              </a:rPr>
              <a:t>anlatın...</a:t>
            </a:r>
            <a:endParaRPr sz="2800">
              <a:latin typeface="Microsoft Sans Serif"/>
              <a:cs typeface="Microsoft Sans Serif"/>
            </a:endParaRPr>
          </a:p>
          <a:p>
            <a:pPr marL="469900" marR="5080" indent="-457834" algn="just">
              <a:lnSpc>
                <a:spcPct val="90000"/>
              </a:lnSpc>
              <a:spcBef>
                <a:spcPts val="994"/>
              </a:spcBef>
            </a:pPr>
            <a:r>
              <a:rPr sz="2800" spc="-39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spc="190" dirty="0">
                <a:solidFill>
                  <a:srgbClr val="6F2F9F"/>
                </a:solidFill>
                <a:latin typeface="Microsoft Sans Serif"/>
                <a:cs typeface="Microsoft Sans Serif"/>
              </a:rPr>
              <a:t>  </a:t>
            </a:r>
            <a:r>
              <a:rPr sz="2800" spc="-320" dirty="0">
                <a:latin typeface="Microsoft Sans Serif"/>
                <a:cs typeface="Microsoft Sans Serif"/>
              </a:rPr>
              <a:t>Son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spc="-210" dirty="0">
                <a:latin typeface="Microsoft Sans Serif"/>
                <a:cs typeface="Microsoft Sans Serif"/>
              </a:rPr>
              <a:t>olarak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290" dirty="0">
                <a:latin typeface="Microsoft Sans Serif"/>
                <a:cs typeface="Microsoft Sans Serif"/>
              </a:rPr>
              <a:t>başka</a:t>
            </a:r>
            <a:r>
              <a:rPr sz="2800" spc="170" dirty="0">
                <a:latin typeface="Microsoft Sans Serif"/>
                <a:cs typeface="Microsoft Sans Serif"/>
              </a:rPr>
              <a:t> </a:t>
            </a:r>
            <a:r>
              <a:rPr sz="2800" spc="-254" dirty="0">
                <a:latin typeface="Microsoft Sans Serif"/>
                <a:cs typeface="Microsoft Sans Serif"/>
              </a:rPr>
              <a:t>ebeveynlerle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-285" dirty="0">
                <a:latin typeface="Microsoft Sans Serif"/>
                <a:cs typeface="Microsoft Sans Serif"/>
              </a:rPr>
              <a:t>ve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260" dirty="0">
                <a:latin typeface="Microsoft Sans Serif"/>
                <a:cs typeface="Microsoft Sans Serif"/>
              </a:rPr>
              <a:t>öğretmenlerle</a:t>
            </a:r>
            <a:r>
              <a:rPr sz="2800" spc="180" dirty="0">
                <a:latin typeface="Microsoft Sans Serif"/>
                <a:cs typeface="Microsoft Sans Serif"/>
              </a:rPr>
              <a:t> </a:t>
            </a:r>
            <a:r>
              <a:rPr sz="2800" b="1" spc="-275" dirty="0">
                <a:solidFill>
                  <a:srgbClr val="006FC0"/>
                </a:solidFill>
                <a:latin typeface="Arial"/>
                <a:cs typeface="Arial"/>
              </a:rPr>
              <a:t>(eğer </a:t>
            </a:r>
            <a:r>
              <a:rPr sz="2800" b="1" spc="-315" dirty="0">
                <a:solidFill>
                  <a:srgbClr val="006FC0"/>
                </a:solidFill>
                <a:latin typeface="Arial"/>
                <a:cs typeface="Arial"/>
              </a:rPr>
              <a:t>çocuk</a:t>
            </a:r>
            <a:r>
              <a:rPr sz="2800" b="1" spc="4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spc="-315" dirty="0">
                <a:solidFill>
                  <a:srgbClr val="006FC0"/>
                </a:solidFill>
                <a:latin typeface="Arial"/>
                <a:cs typeface="Arial"/>
              </a:rPr>
              <a:t>da</a:t>
            </a:r>
            <a:r>
              <a:rPr sz="2800" spc="5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006FC0"/>
                </a:solidFill>
                <a:latin typeface="Arial"/>
                <a:cs typeface="Arial"/>
              </a:rPr>
              <a:t>istiyorsa</a:t>
            </a:r>
            <a:r>
              <a:rPr sz="2800" spc="5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305" dirty="0">
                <a:solidFill>
                  <a:srgbClr val="006FC0"/>
                </a:solidFill>
                <a:latin typeface="Arial"/>
                <a:cs typeface="Arial"/>
              </a:rPr>
              <a:t>veya</a:t>
            </a:r>
            <a:r>
              <a:rPr sz="2800" spc="5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6FC0"/>
                </a:solidFill>
                <a:latin typeface="Arial"/>
                <a:cs typeface="Arial"/>
              </a:rPr>
              <a:t>aile</a:t>
            </a:r>
            <a:r>
              <a:rPr sz="2800" spc="5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320" dirty="0">
                <a:solidFill>
                  <a:srgbClr val="006FC0"/>
                </a:solidFill>
                <a:latin typeface="Arial"/>
                <a:cs typeface="Arial"/>
              </a:rPr>
              <a:t>çocuğunun</a:t>
            </a:r>
            <a:r>
              <a:rPr sz="2800" b="1" spc="4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spc="-280" dirty="0">
                <a:solidFill>
                  <a:srgbClr val="006FC0"/>
                </a:solidFill>
                <a:latin typeface="Arial"/>
                <a:cs typeface="Arial"/>
              </a:rPr>
              <a:t>kendini</a:t>
            </a:r>
            <a:r>
              <a:rPr sz="2800" spc="-2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380" dirty="0">
                <a:solidFill>
                  <a:srgbClr val="006FC0"/>
                </a:solidFill>
                <a:latin typeface="Arial"/>
                <a:cs typeface="Arial"/>
              </a:rPr>
              <a:t>daha</a:t>
            </a:r>
            <a:r>
              <a:rPr sz="2800" spc="2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245" dirty="0">
                <a:solidFill>
                  <a:srgbClr val="006FC0"/>
                </a:solidFill>
                <a:latin typeface="Arial"/>
                <a:cs typeface="Arial"/>
              </a:rPr>
              <a:t>iyi</a:t>
            </a:r>
            <a:r>
              <a:rPr sz="2800" spc="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b="1" spc="-300" dirty="0">
                <a:solidFill>
                  <a:srgbClr val="006FC0"/>
                </a:solidFill>
                <a:latin typeface="Arial"/>
                <a:cs typeface="Arial"/>
              </a:rPr>
              <a:t>hissedeceğini</a:t>
            </a:r>
            <a:r>
              <a:rPr sz="2800" b="1" spc="1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spc="-325" dirty="0">
                <a:solidFill>
                  <a:srgbClr val="006FC0"/>
                </a:solidFill>
                <a:latin typeface="Arial"/>
                <a:cs typeface="Arial"/>
              </a:rPr>
              <a:t>düşünüyorsa)</a:t>
            </a:r>
            <a:r>
              <a:rPr sz="2800" b="1" spc="1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spc="-305" dirty="0">
                <a:latin typeface="Microsoft Sans Serif"/>
                <a:cs typeface="Microsoft Sans Serif"/>
              </a:rPr>
              <a:t>konuşarak</a:t>
            </a:r>
            <a:r>
              <a:rPr sz="2800" spc="185" dirty="0">
                <a:latin typeface="Microsoft Sans Serif"/>
                <a:cs typeface="Microsoft Sans Serif"/>
              </a:rPr>
              <a:t> </a:t>
            </a:r>
            <a:r>
              <a:rPr sz="2800" spc="-120" dirty="0">
                <a:latin typeface="Microsoft Sans Serif"/>
                <a:cs typeface="Microsoft Sans Serif"/>
              </a:rPr>
              <a:t>ortak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320" dirty="0">
                <a:latin typeface="Microsoft Sans Serif"/>
                <a:cs typeface="Microsoft Sans Serif"/>
              </a:rPr>
              <a:t>çözüm</a:t>
            </a:r>
            <a:r>
              <a:rPr sz="2800" spc="380" dirty="0">
                <a:latin typeface="Microsoft Sans Serif"/>
                <a:cs typeface="Microsoft Sans Serif"/>
              </a:rPr>
              <a:t> </a:t>
            </a:r>
            <a:r>
              <a:rPr sz="2800" spc="-85" dirty="0">
                <a:latin typeface="Microsoft Sans Serif"/>
                <a:cs typeface="Microsoft Sans Serif"/>
              </a:rPr>
              <a:t>yollar</a:t>
            </a:r>
            <a:r>
              <a:rPr sz="2800" spc="430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Microsoft Sans Serif"/>
                <a:cs typeface="Microsoft Sans Serif"/>
              </a:rPr>
              <a:t>belirlemeye</a:t>
            </a:r>
            <a:r>
              <a:rPr sz="2800" spc="430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Microsoft Sans Serif"/>
                <a:cs typeface="Microsoft Sans Serif"/>
              </a:rPr>
              <a:t>çalışın.</a:t>
            </a:r>
            <a:r>
              <a:rPr sz="2800" spc="430" dirty="0">
                <a:latin typeface="Times New Roman"/>
                <a:cs typeface="Times New Roman"/>
              </a:rPr>
              <a:t> </a:t>
            </a:r>
            <a:r>
              <a:rPr sz="2800" spc="-305" dirty="0">
                <a:latin typeface="Microsoft Sans Serif"/>
                <a:cs typeface="Microsoft Sans Serif"/>
              </a:rPr>
              <a:t>Ancak</a:t>
            </a:r>
            <a:r>
              <a:rPr sz="2800" spc="430" dirty="0">
                <a:latin typeface="Times New Roman"/>
                <a:cs typeface="Times New Roman"/>
              </a:rPr>
              <a:t> </a:t>
            </a:r>
            <a:r>
              <a:rPr sz="2800" spc="-305" dirty="0">
                <a:latin typeface="Microsoft Sans Serif"/>
                <a:cs typeface="Microsoft Sans Serif"/>
              </a:rPr>
              <a:t>çocuğunuzu bunun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spc="-160" dirty="0">
                <a:latin typeface="Microsoft Sans Serif"/>
                <a:cs typeface="Microsoft Sans Serif"/>
              </a:rPr>
              <a:t>için</a:t>
            </a:r>
            <a:r>
              <a:rPr sz="2800" spc="125" dirty="0">
                <a:latin typeface="Microsoft Sans Serif"/>
                <a:cs typeface="Microsoft Sans Serif"/>
              </a:rPr>
              <a:t> </a:t>
            </a:r>
            <a:r>
              <a:rPr sz="2800" spc="-225" dirty="0">
                <a:latin typeface="Microsoft Sans Serif"/>
                <a:cs typeface="Microsoft Sans Serif"/>
              </a:rPr>
              <a:t>zorlamamalısınız</a:t>
            </a:r>
            <a:r>
              <a:rPr sz="2800" spc="130" dirty="0">
                <a:latin typeface="Microsoft Sans Serif"/>
                <a:cs typeface="Microsoft Sans Serif"/>
              </a:rPr>
              <a:t> </a:t>
            </a:r>
            <a:r>
              <a:rPr sz="2800" spc="-285" dirty="0">
                <a:latin typeface="Microsoft Sans Serif"/>
                <a:cs typeface="Microsoft Sans Serif"/>
              </a:rPr>
              <a:t>ve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170" dirty="0">
                <a:latin typeface="Microsoft Sans Serif"/>
                <a:cs typeface="Microsoft Sans Serif"/>
              </a:rPr>
              <a:t>hazır</a:t>
            </a:r>
            <a:r>
              <a:rPr sz="2800" spc="120" dirty="0">
                <a:latin typeface="Microsoft Sans Serif"/>
                <a:cs typeface="Microsoft Sans Serif"/>
              </a:rPr>
              <a:t> </a:t>
            </a:r>
            <a:r>
              <a:rPr sz="2800" spc="-290" dirty="0">
                <a:latin typeface="Microsoft Sans Serif"/>
                <a:cs typeface="Microsoft Sans Serif"/>
              </a:rPr>
              <a:t>olduğundan</a:t>
            </a:r>
            <a:r>
              <a:rPr sz="2800" spc="110" dirty="0">
                <a:latin typeface="Microsoft Sans Serif"/>
                <a:cs typeface="Microsoft Sans Serif"/>
              </a:rPr>
              <a:t> </a:t>
            </a:r>
            <a:r>
              <a:rPr sz="2800" spc="-315" dirty="0">
                <a:latin typeface="Microsoft Sans Serif"/>
                <a:cs typeface="Microsoft Sans Serif"/>
              </a:rPr>
              <a:t>emin</a:t>
            </a:r>
            <a:r>
              <a:rPr sz="2800" spc="-315" dirty="0">
                <a:latin typeface="Times New Roman"/>
                <a:cs typeface="Times New Roman"/>
              </a:rPr>
              <a:t> </a:t>
            </a:r>
            <a:r>
              <a:rPr sz="2800" spc="-285" dirty="0">
                <a:latin typeface="Microsoft Sans Serif"/>
                <a:cs typeface="Microsoft Sans Serif"/>
              </a:rPr>
              <a:t>olduğunuzda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spc="-300" dirty="0">
                <a:latin typeface="Microsoft Sans Serif"/>
                <a:cs typeface="Microsoft Sans Serif"/>
              </a:rPr>
              <a:t>bu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320" dirty="0">
                <a:latin typeface="Microsoft Sans Serif"/>
                <a:cs typeface="Microsoft Sans Serif"/>
              </a:rPr>
              <a:t>çözüme</a:t>
            </a:r>
            <a:r>
              <a:rPr sz="2800" spc="-90" dirty="0">
                <a:latin typeface="Microsoft Sans Serif"/>
                <a:cs typeface="Microsoft Sans Serif"/>
              </a:rPr>
              <a:t> </a:t>
            </a:r>
            <a:r>
              <a:rPr sz="2800" spc="-150" dirty="0">
                <a:latin typeface="Microsoft Sans Serif"/>
                <a:cs typeface="Microsoft Sans Serif"/>
              </a:rPr>
              <a:t>başvurmalısınız.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30183" y="2446019"/>
            <a:ext cx="3560064" cy="379018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2892" y="941019"/>
            <a:ext cx="54870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AKRAN</a:t>
            </a:r>
            <a:r>
              <a:rPr spc="-305" dirty="0"/>
              <a:t> </a:t>
            </a:r>
            <a:r>
              <a:rPr spc="-55" dirty="0"/>
              <a:t>ZORBALIĞI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145" y="1708302"/>
            <a:ext cx="7469505" cy="315976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2800" b="1" spc="-370" dirty="0">
                <a:solidFill>
                  <a:srgbClr val="FF0000"/>
                </a:solidFill>
                <a:latin typeface="Arial"/>
                <a:cs typeface="Arial"/>
              </a:rPr>
              <a:t>YARARLANILAN</a:t>
            </a:r>
            <a:r>
              <a:rPr sz="28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400" dirty="0">
                <a:solidFill>
                  <a:srgbClr val="FF0000"/>
                </a:solidFill>
                <a:latin typeface="Arial"/>
                <a:cs typeface="Arial"/>
              </a:rPr>
              <a:t>KAYNAKLAR….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70"/>
              </a:spcBef>
              <a:tabLst>
                <a:tab pos="927100" algn="l"/>
                <a:tab pos="596773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280" dirty="0">
                <a:latin typeface="Microsoft Sans Serif"/>
                <a:cs typeface="Microsoft Sans Serif"/>
              </a:rPr>
              <a:t>Nevin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330" dirty="0">
                <a:latin typeface="Microsoft Sans Serif"/>
                <a:cs typeface="Microsoft Sans Serif"/>
              </a:rPr>
              <a:t>DÖLEK;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60" dirty="0">
                <a:latin typeface="Microsoft Sans Serif"/>
                <a:cs typeface="Microsoft Sans Serif"/>
              </a:rPr>
              <a:t>Öğrencilerde</a:t>
            </a:r>
            <a:r>
              <a:rPr sz="2800" spc="-75" dirty="0">
                <a:latin typeface="Microsoft Sans Serif"/>
                <a:cs typeface="Microsoft Sans Serif"/>
              </a:rPr>
              <a:t> </a:t>
            </a:r>
            <a:r>
              <a:rPr sz="2800" spc="-295" dirty="0">
                <a:latin typeface="Microsoft Sans Serif"/>
                <a:cs typeface="Microsoft Sans Serif"/>
              </a:rPr>
              <a:t>Zorbaca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29" dirty="0">
                <a:latin typeface="Microsoft Sans Serif"/>
                <a:cs typeface="Microsoft Sans Serif"/>
              </a:rPr>
              <a:t>Davranışlar</a:t>
            </a:r>
            <a:endParaRPr sz="28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spcBef>
                <a:spcPts val="155"/>
              </a:spcBef>
              <a:tabLst>
                <a:tab pos="92710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310" dirty="0">
                <a:latin typeface="Microsoft Sans Serif"/>
                <a:cs typeface="Microsoft Sans Serif"/>
              </a:rPr>
              <a:t>Konya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340" dirty="0">
                <a:latin typeface="Microsoft Sans Serif"/>
                <a:cs typeface="Microsoft Sans Serif"/>
              </a:rPr>
              <a:t>Meram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425" dirty="0">
                <a:latin typeface="Microsoft Sans Serif"/>
                <a:cs typeface="Microsoft Sans Serif"/>
              </a:rPr>
              <a:t>RAM</a:t>
            </a:r>
            <a:endParaRPr sz="28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spcBef>
                <a:spcPts val="170"/>
              </a:spcBef>
              <a:tabLst>
                <a:tab pos="92710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300" dirty="0">
                <a:latin typeface="Microsoft Sans Serif"/>
                <a:cs typeface="Microsoft Sans Serif"/>
              </a:rPr>
              <a:t>Ordu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15" dirty="0">
                <a:latin typeface="Microsoft Sans Serif"/>
                <a:cs typeface="Microsoft Sans Serif"/>
              </a:rPr>
              <a:t>Ünye</a:t>
            </a:r>
            <a:r>
              <a:rPr sz="2800" spc="-85" dirty="0">
                <a:latin typeface="Microsoft Sans Serif"/>
                <a:cs typeface="Microsoft Sans Serif"/>
              </a:rPr>
              <a:t> </a:t>
            </a:r>
            <a:r>
              <a:rPr sz="2800" spc="-425" dirty="0">
                <a:latin typeface="Microsoft Sans Serif"/>
                <a:cs typeface="Microsoft Sans Serif"/>
              </a:rPr>
              <a:t>RAM</a:t>
            </a:r>
            <a:endParaRPr sz="28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spcBef>
                <a:spcPts val="165"/>
              </a:spcBef>
              <a:tabLst>
                <a:tab pos="92710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235" dirty="0">
                <a:latin typeface="Microsoft Sans Serif"/>
                <a:cs typeface="Microsoft Sans Serif"/>
              </a:rPr>
              <a:t>Bilecik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425" dirty="0">
                <a:latin typeface="Microsoft Sans Serif"/>
                <a:cs typeface="Microsoft Sans Serif"/>
              </a:rPr>
              <a:t>RAM</a:t>
            </a:r>
            <a:endParaRPr sz="28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spcBef>
                <a:spcPts val="160"/>
              </a:spcBef>
              <a:tabLst>
                <a:tab pos="92710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385" dirty="0">
                <a:latin typeface="Microsoft Sans Serif"/>
                <a:cs typeface="Microsoft Sans Serif"/>
              </a:rPr>
              <a:t>MEB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60" dirty="0">
                <a:latin typeface="Microsoft Sans Serif"/>
                <a:cs typeface="Microsoft Sans Serif"/>
              </a:rPr>
              <a:t>Şiddet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spc="-305" dirty="0">
                <a:latin typeface="Microsoft Sans Serif"/>
                <a:cs typeface="Microsoft Sans Serif"/>
              </a:rPr>
              <a:t>Öğretmen</a:t>
            </a:r>
            <a:r>
              <a:rPr sz="2800" spc="-80" dirty="0">
                <a:latin typeface="Microsoft Sans Serif"/>
                <a:cs typeface="Microsoft Sans Serif"/>
              </a:rPr>
              <a:t> </a:t>
            </a:r>
            <a:r>
              <a:rPr sz="2800" spc="-250" dirty="0">
                <a:latin typeface="Microsoft Sans Serif"/>
                <a:cs typeface="Microsoft Sans Serif"/>
              </a:rPr>
              <a:t>El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Kitabı</a:t>
            </a:r>
            <a:endParaRPr sz="28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spcBef>
                <a:spcPts val="165"/>
              </a:spcBef>
              <a:tabLst>
                <a:tab pos="92710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295" dirty="0">
                <a:latin typeface="Microsoft Sans Serif"/>
                <a:cs typeface="Microsoft Sans Serif"/>
              </a:rPr>
              <a:t>Google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65" dirty="0">
                <a:latin typeface="Microsoft Sans Serif"/>
                <a:cs typeface="Microsoft Sans Serif"/>
              </a:rPr>
              <a:t>Görsellerden</a:t>
            </a:r>
            <a:r>
              <a:rPr sz="2800" spc="-105" dirty="0">
                <a:latin typeface="Microsoft Sans Serif"/>
                <a:cs typeface="Microsoft Sans Serif"/>
              </a:rPr>
              <a:t> </a:t>
            </a:r>
            <a:r>
              <a:rPr sz="2800" spc="-150" dirty="0">
                <a:latin typeface="Microsoft Sans Serif"/>
                <a:cs typeface="Microsoft Sans Serif"/>
              </a:rPr>
              <a:t>Yararlanılmıştır.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33264" y="2476881"/>
            <a:ext cx="6262370" cy="19043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006565"/>
                </a:solidFill>
                <a:latin typeface="Arial Black"/>
                <a:cs typeface="Arial Black"/>
              </a:rPr>
              <a:t>KATILIMINIZ</a:t>
            </a:r>
            <a:r>
              <a:rPr sz="4400" spc="-300" dirty="0">
                <a:solidFill>
                  <a:srgbClr val="006565"/>
                </a:solidFill>
                <a:latin typeface="Arial Black"/>
                <a:cs typeface="Arial Black"/>
              </a:rPr>
              <a:t> </a:t>
            </a:r>
            <a:r>
              <a:rPr sz="4400" spc="-20" dirty="0">
                <a:solidFill>
                  <a:srgbClr val="006565"/>
                </a:solidFill>
                <a:latin typeface="Arial Black"/>
                <a:cs typeface="Arial Black"/>
              </a:rPr>
              <a:t>İÇİN</a:t>
            </a:r>
            <a:endParaRPr sz="44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4225"/>
              </a:spcBef>
            </a:pPr>
            <a:r>
              <a:rPr sz="4400" dirty="0">
                <a:solidFill>
                  <a:srgbClr val="006565"/>
                </a:solidFill>
                <a:latin typeface="Arial Black"/>
                <a:cs typeface="Arial Black"/>
              </a:rPr>
              <a:t>TEŞEKKÜR</a:t>
            </a:r>
            <a:r>
              <a:rPr sz="4400" spc="-85" dirty="0">
                <a:solidFill>
                  <a:srgbClr val="006565"/>
                </a:solidFill>
                <a:latin typeface="Arial Black"/>
                <a:cs typeface="Arial Black"/>
              </a:rPr>
              <a:t> </a:t>
            </a:r>
            <a:r>
              <a:rPr sz="4400" spc="-10" dirty="0">
                <a:solidFill>
                  <a:srgbClr val="006565"/>
                </a:solidFill>
                <a:latin typeface="Arial Black"/>
                <a:cs typeface="Arial Black"/>
              </a:rPr>
              <a:t>EDERİM.</a:t>
            </a:r>
            <a:endParaRPr sz="4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AKRAN</a:t>
            </a:r>
            <a:r>
              <a:rPr spc="-305" dirty="0"/>
              <a:t> </a:t>
            </a:r>
            <a:r>
              <a:rPr spc="-55" dirty="0"/>
              <a:t>ZORBALIĞI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145" y="1761638"/>
            <a:ext cx="5229860" cy="296735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55"/>
              </a:spcBef>
            </a:pPr>
            <a:r>
              <a:rPr sz="2800" b="1" spc="-380" dirty="0">
                <a:solidFill>
                  <a:srgbClr val="FF0000"/>
                </a:solidFill>
                <a:latin typeface="Arial"/>
                <a:cs typeface="Arial"/>
              </a:rPr>
              <a:t>OKUL</a:t>
            </a:r>
            <a:r>
              <a:rPr sz="28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30" dirty="0">
                <a:solidFill>
                  <a:srgbClr val="FF0000"/>
                </a:solidFill>
                <a:latin typeface="Arial"/>
                <a:cs typeface="Arial"/>
              </a:rPr>
              <a:t>ZORBALIĞI</a:t>
            </a:r>
            <a:r>
              <a:rPr sz="28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...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90000"/>
              </a:lnSpc>
              <a:spcBef>
                <a:spcPts val="994"/>
              </a:spcBef>
            </a:pPr>
            <a:r>
              <a:rPr sz="2800" dirty="0">
                <a:latin typeface="Microsoft Sans Serif"/>
                <a:cs typeface="Microsoft Sans Serif"/>
              </a:rPr>
              <a:t>Bir</a:t>
            </a:r>
            <a:r>
              <a:rPr sz="2800" spc="500" dirty="0">
                <a:latin typeface="Times New Roman"/>
                <a:cs typeface="Times New Roman"/>
              </a:rPr>
              <a:t>  </a:t>
            </a:r>
            <a:r>
              <a:rPr sz="2800" spc="-285" dirty="0">
                <a:latin typeface="Microsoft Sans Serif"/>
                <a:cs typeface="Microsoft Sans Serif"/>
              </a:rPr>
              <a:t>ya</a:t>
            </a:r>
            <a:r>
              <a:rPr sz="2800" spc="500" dirty="0">
                <a:latin typeface="Times New Roman"/>
                <a:cs typeface="Times New Roman"/>
              </a:rPr>
              <a:t>  </a:t>
            </a:r>
            <a:r>
              <a:rPr sz="2800" spc="-300" dirty="0">
                <a:latin typeface="Microsoft Sans Serif"/>
                <a:cs typeface="Microsoft Sans Serif"/>
              </a:rPr>
              <a:t>da</a:t>
            </a:r>
            <a:r>
              <a:rPr sz="2800" spc="500" dirty="0">
                <a:latin typeface="Times New Roman"/>
                <a:cs typeface="Times New Roman"/>
              </a:rPr>
              <a:t>  </a:t>
            </a:r>
            <a:r>
              <a:rPr sz="2800" spc="-254" dirty="0">
                <a:latin typeface="Microsoft Sans Serif"/>
                <a:cs typeface="Microsoft Sans Serif"/>
              </a:rPr>
              <a:t>birden</a:t>
            </a:r>
            <a:r>
              <a:rPr sz="2800" spc="505" dirty="0">
                <a:latin typeface="Times New Roman"/>
                <a:cs typeface="Times New Roman"/>
              </a:rPr>
              <a:t>  </a:t>
            </a:r>
            <a:r>
              <a:rPr sz="2800" spc="-280" dirty="0">
                <a:latin typeface="Microsoft Sans Serif"/>
                <a:cs typeface="Microsoft Sans Serif"/>
              </a:rPr>
              <a:t>çok</a:t>
            </a:r>
            <a:r>
              <a:rPr sz="2800" spc="465" dirty="0">
                <a:latin typeface="Microsoft Sans Serif"/>
                <a:cs typeface="Microsoft Sans Serif"/>
              </a:rPr>
              <a:t>  </a:t>
            </a:r>
            <a:r>
              <a:rPr sz="2800" spc="-265" dirty="0">
                <a:latin typeface="Microsoft Sans Serif"/>
                <a:cs typeface="Microsoft Sans Serif"/>
              </a:rPr>
              <a:t>öğrencinin </a:t>
            </a:r>
            <a:r>
              <a:rPr sz="2800" spc="-200" dirty="0">
                <a:latin typeface="Microsoft Sans Serif"/>
                <a:cs typeface="Microsoft Sans Serif"/>
              </a:rPr>
              <a:t>kendilerinden</a:t>
            </a:r>
            <a:r>
              <a:rPr sz="2800" spc="550" dirty="0">
                <a:latin typeface="Times New Roman"/>
                <a:cs typeface="Times New Roman"/>
              </a:rPr>
              <a:t> </a:t>
            </a:r>
            <a:r>
              <a:rPr sz="2800" spc="-305" dirty="0">
                <a:latin typeface="Microsoft Sans Serif"/>
                <a:cs typeface="Microsoft Sans Serif"/>
              </a:rPr>
              <a:t>daha</a:t>
            </a:r>
            <a:r>
              <a:rPr sz="2800" spc="550" dirty="0">
                <a:latin typeface="Times New Roman"/>
                <a:cs typeface="Times New Roman"/>
              </a:rPr>
              <a:t> </a:t>
            </a:r>
            <a:r>
              <a:rPr sz="2800" spc="-285" dirty="0">
                <a:latin typeface="Microsoft Sans Serif"/>
                <a:cs typeface="Microsoft Sans Serif"/>
              </a:rPr>
              <a:t>güçsüz</a:t>
            </a:r>
            <a:r>
              <a:rPr sz="2800" spc="525" dirty="0">
                <a:latin typeface="Microsoft Sans Serif"/>
                <a:cs typeface="Microsoft Sans Serif"/>
              </a:rPr>
              <a:t> </a:t>
            </a:r>
            <a:r>
              <a:rPr sz="2800" spc="-204" dirty="0">
                <a:latin typeface="Microsoft Sans Serif"/>
                <a:cs typeface="Microsoft Sans Serif"/>
              </a:rPr>
              <a:t>öğrencileri </a:t>
            </a:r>
            <a:r>
              <a:rPr sz="2800" dirty="0">
                <a:latin typeface="Microsoft Sans Serif"/>
                <a:cs typeface="Microsoft Sans Serif"/>
              </a:rPr>
              <a:t>kasıtlı</a:t>
            </a:r>
            <a:r>
              <a:rPr sz="2800" spc="280" dirty="0">
                <a:latin typeface="Microsoft Sans Serif"/>
                <a:cs typeface="Microsoft Sans Serif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ve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sürekli</a:t>
            </a:r>
            <a:r>
              <a:rPr sz="2800" spc="285" dirty="0">
                <a:latin typeface="Microsoft Sans Serif"/>
                <a:cs typeface="Microsoft Sans Serif"/>
              </a:rPr>
              <a:t> </a:t>
            </a:r>
            <a:r>
              <a:rPr sz="2800" spc="-50" dirty="0">
                <a:latin typeface="Microsoft Sans Serif"/>
                <a:cs typeface="Microsoft Sans Serif"/>
              </a:rPr>
              <a:t>rahatsız</a:t>
            </a:r>
            <a:r>
              <a:rPr sz="2800" spc="290" dirty="0">
                <a:latin typeface="Microsoft Sans Serif"/>
                <a:cs typeface="Microsoft Sans Serif"/>
              </a:rPr>
              <a:t> </a:t>
            </a:r>
            <a:r>
              <a:rPr sz="2800" spc="-265" dirty="0">
                <a:latin typeface="Microsoft Sans Serif"/>
                <a:cs typeface="Microsoft Sans Serif"/>
              </a:rPr>
              <a:t>etmesiyle</a:t>
            </a:r>
            <a:r>
              <a:rPr sz="2800" spc="-265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sonuçlanan</a:t>
            </a:r>
            <a:r>
              <a:rPr sz="2800" spc="430" dirty="0">
                <a:latin typeface="Microsoft Sans Serif"/>
                <a:cs typeface="Microsoft Sans Serif"/>
              </a:rPr>
              <a:t>  </a:t>
            </a:r>
            <a:r>
              <a:rPr sz="2800" spc="-280" dirty="0">
                <a:latin typeface="Microsoft Sans Serif"/>
                <a:cs typeface="Microsoft Sans Serif"/>
              </a:rPr>
              <a:t>ve</a:t>
            </a:r>
            <a:r>
              <a:rPr sz="2800" spc="4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Microsoft Sans Serif"/>
                <a:cs typeface="Microsoft Sans Serif"/>
              </a:rPr>
              <a:t>kurbanın</a:t>
            </a:r>
            <a:r>
              <a:rPr sz="2800" spc="430" dirty="0">
                <a:latin typeface="Microsoft Sans Serif"/>
                <a:cs typeface="Microsoft Sans Serif"/>
              </a:rPr>
              <a:t>  </a:t>
            </a:r>
            <a:r>
              <a:rPr sz="2800" spc="-215" dirty="0">
                <a:latin typeface="Microsoft Sans Serif"/>
                <a:cs typeface="Microsoft Sans Serif"/>
              </a:rPr>
              <a:t>kendisini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spc="-295" dirty="0">
                <a:latin typeface="Microsoft Sans Serif"/>
                <a:cs typeface="Microsoft Sans Serif"/>
              </a:rPr>
              <a:t>koruyamayacak</a:t>
            </a:r>
            <a:r>
              <a:rPr sz="2800" spc="380" dirty="0">
                <a:latin typeface="Times New Roman"/>
                <a:cs typeface="Times New Roman"/>
              </a:rPr>
              <a:t>  </a:t>
            </a:r>
            <a:r>
              <a:rPr sz="2800" spc="-310" dirty="0">
                <a:latin typeface="Microsoft Sans Serif"/>
                <a:cs typeface="Microsoft Sans Serif"/>
              </a:rPr>
              <a:t>durumda</a:t>
            </a:r>
            <a:r>
              <a:rPr sz="2800" spc="375" dirty="0">
                <a:latin typeface="Times New Roman"/>
                <a:cs typeface="Times New Roman"/>
              </a:rPr>
              <a:t>  </a:t>
            </a:r>
            <a:r>
              <a:rPr sz="2800" spc="-270" dirty="0">
                <a:latin typeface="Microsoft Sans Serif"/>
                <a:cs typeface="Microsoft Sans Serif"/>
              </a:rPr>
              <a:t>olduğu</a:t>
            </a:r>
            <a:r>
              <a:rPr sz="2800" spc="340" dirty="0">
                <a:latin typeface="Microsoft Sans Serif"/>
                <a:cs typeface="Microsoft Sans Serif"/>
              </a:rPr>
              <a:t>  </a:t>
            </a:r>
            <a:r>
              <a:rPr sz="2800" spc="-90" dirty="0">
                <a:latin typeface="Microsoft Sans Serif"/>
                <a:cs typeface="Microsoft Sans Serif"/>
              </a:rPr>
              <a:t>bir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220" dirty="0">
                <a:latin typeface="Microsoft Sans Serif"/>
                <a:cs typeface="Microsoft Sans Serif"/>
              </a:rPr>
              <a:t>saldırganlık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25" dirty="0">
                <a:latin typeface="Microsoft Sans Serif"/>
                <a:cs typeface="Microsoft Sans Serif"/>
              </a:rPr>
              <a:t>türüdür...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4764" y="2045207"/>
            <a:ext cx="3590544" cy="39806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2892" y="941019"/>
            <a:ext cx="5487035" cy="135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159"/>
              </a:lnSpc>
              <a:spcBef>
                <a:spcPts val="100"/>
              </a:spcBef>
            </a:pPr>
            <a:r>
              <a:rPr spc="-10" dirty="0"/>
              <a:t>AKRAN</a:t>
            </a:r>
            <a:r>
              <a:rPr spc="-305" dirty="0"/>
              <a:t> </a:t>
            </a:r>
            <a:r>
              <a:rPr spc="-55" dirty="0"/>
              <a:t>ZORBALIĞI</a:t>
            </a:r>
          </a:p>
          <a:p>
            <a:pPr marL="286385">
              <a:lnSpc>
                <a:spcPts val="3320"/>
              </a:lnSpc>
            </a:pPr>
            <a:r>
              <a:rPr sz="2800" b="1" spc="-370" dirty="0">
                <a:solidFill>
                  <a:srgbClr val="FF0000"/>
                </a:solidFill>
                <a:latin typeface="Arial"/>
                <a:cs typeface="Arial"/>
              </a:rPr>
              <a:t>AYIRT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5145" y="1845691"/>
            <a:ext cx="6021705" cy="835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95"/>
              </a:spcBef>
              <a:tabLst>
                <a:tab pos="1981835" algn="l"/>
                <a:tab pos="3270885" algn="l"/>
              </a:tabLst>
            </a:pPr>
            <a:r>
              <a:rPr sz="2800" b="1" spc="-335" dirty="0">
                <a:solidFill>
                  <a:srgbClr val="FF0000"/>
                </a:solidFill>
                <a:latin typeface="Arial"/>
                <a:cs typeface="Arial"/>
              </a:rPr>
              <a:t>ZORBALIĞI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800" b="1" spc="-350" dirty="0">
                <a:solidFill>
                  <a:srgbClr val="FF0000"/>
                </a:solidFill>
                <a:latin typeface="Arial"/>
                <a:cs typeface="Arial"/>
              </a:rPr>
              <a:t>DİĞER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800" b="1" spc="-380" dirty="0">
                <a:solidFill>
                  <a:srgbClr val="FF0000"/>
                </a:solidFill>
                <a:latin typeface="Arial"/>
                <a:cs typeface="Arial"/>
              </a:rPr>
              <a:t>DAVRANIŞLARDAN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190"/>
              </a:lnSpc>
            </a:pPr>
            <a:r>
              <a:rPr sz="2800" b="1" spc="-375" dirty="0">
                <a:solidFill>
                  <a:srgbClr val="FF0000"/>
                </a:solidFill>
                <a:latin typeface="Arial"/>
                <a:cs typeface="Arial"/>
              </a:rPr>
              <a:t>EDEN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70" dirty="0">
                <a:solidFill>
                  <a:srgbClr val="FF0000"/>
                </a:solidFill>
                <a:latin typeface="Arial"/>
                <a:cs typeface="Arial"/>
              </a:rPr>
              <a:t>DAVRANIŞLAR</a:t>
            </a:r>
            <a:r>
              <a:rPr sz="28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340" dirty="0">
                <a:solidFill>
                  <a:srgbClr val="FF0000"/>
                </a:solidFill>
                <a:latin typeface="Arial"/>
                <a:cs typeface="Arial"/>
              </a:rPr>
              <a:t>NELERDİR?</a:t>
            </a:r>
            <a:r>
              <a:rPr sz="28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...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5145" y="2740532"/>
            <a:ext cx="7239000" cy="22428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69900" marR="5080" indent="-457834">
              <a:lnSpc>
                <a:spcPts val="3020"/>
              </a:lnSpc>
              <a:spcBef>
                <a:spcPts val="480"/>
              </a:spcBef>
              <a:tabLst>
                <a:tab pos="469900" algn="l"/>
                <a:tab pos="1425575" algn="l"/>
                <a:tab pos="2367280" algn="l"/>
                <a:tab pos="3178810" algn="l"/>
                <a:tab pos="4132579" algn="l"/>
                <a:tab pos="5072380" algn="l"/>
                <a:tab pos="6026785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10" dirty="0">
                <a:latin typeface="Microsoft Sans Serif"/>
                <a:cs typeface="Microsoft Sans Serif"/>
              </a:rPr>
              <a:t>Kasıtlı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55" dirty="0">
                <a:latin typeface="Microsoft Sans Serif"/>
                <a:cs typeface="Microsoft Sans Serif"/>
              </a:rPr>
              <a:t>olarak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Microsoft Sans Serif"/>
                <a:cs typeface="Microsoft Sans Serif"/>
              </a:rPr>
              <a:t>zarar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25" dirty="0">
                <a:latin typeface="Microsoft Sans Serif"/>
                <a:cs typeface="Microsoft Sans Serif"/>
              </a:rPr>
              <a:t>verme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75" dirty="0">
                <a:latin typeface="Microsoft Sans Serif"/>
                <a:cs typeface="Microsoft Sans Serif"/>
              </a:rPr>
              <a:t>amacı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315" dirty="0">
                <a:latin typeface="Microsoft Sans Serif"/>
                <a:cs typeface="Microsoft Sans Serif"/>
              </a:rPr>
              <a:t>güden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229" dirty="0">
                <a:latin typeface="Microsoft Sans Serif"/>
                <a:cs typeface="Microsoft Sans Serif"/>
              </a:rPr>
              <a:t>saldırgan </a:t>
            </a:r>
            <a:r>
              <a:rPr sz="2800" spc="-235" dirty="0">
                <a:latin typeface="Microsoft Sans Serif"/>
                <a:cs typeface="Microsoft Sans Serif"/>
              </a:rPr>
              <a:t>davranışlar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75" dirty="0">
                <a:latin typeface="Microsoft Sans Serif"/>
                <a:cs typeface="Microsoft Sans Serif"/>
              </a:rPr>
              <a:t>olması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  <a:tabLst>
                <a:tab pos="46990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235" dirty="0">
                <a:latin typeface="Microsoft Sans Serif"/>
                <a:cs typeface="Microsoft Sans Serif"/>
              </a:rPr>
              <a:t>Süreklilik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220" dirty="0">
                <a:latin typeface="Microsoft Sans Serif"/>
                <a:cs typeface="Microsoft Sans Serif"/>
              </a:rPr>
              <a:t>özelliği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spc="-80" dirty="0">
                <a:latin typeface="Microsoft Sans Serif"/>
                <a:cs typeface="Microsoft Sans Serif"/>
              </a:rPr>
              <a:t>taşıması</a:t>
            </a:r>
            <a:endParaRPr sz="2800">
              <a:latin typeface="Microsoft Sans Serif"/>
              <a:cs typeface="Microsoft Sans Serif"/>
            </a:endParaRPr>
          </a:p>
          <a:p>
            <a:pPr marL="469900" marR="6350" indent="-457834">
              <a:lnSpc>
                <a:spcPts val="3020"/>
              </a:lnSpc>
              <a:spcBef>
                <a:spcPts val="1045"/>
              </a:spcBef>
              <a:tabLst>
                <a:tab pos="469900" algn="l"/>
                <a:tab pos="1450975" algn="l"/>
                <a:tab pos="1981835" algn="l"/>
                <a:tab pos="3093085" algn="l"/>
                <a:tab pos="4447540" algn="l"/>
                <a:tab pos="5139690" algn="l"/>
                <a:tab pos="677037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295" dirty="0">
                <a:latin typeface="Microsoft Sans Serif"/>
                <a:cs typeface="Microsoft Sans Serif"/>
              </a:rPr>
              <a:t>Zorba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5" dirty="0">
                <a:latin typeface="Microsoft Sans Serif"/>
                <a:cs typeface="Microsoft Sans Serif"/>
              </a:rPr>
              <a:t>ve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90" dirty="0">
                <a:latin typeface="Microsoft Sans Serif"/>
                <a:cs typeface="Microsoft Sans Serif"/>
              </a:rPr>
              <a:t>kurban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Microsoft Sans Serif"/>
                <a:cs typeface="Microsoft Sans Serif"/>
              </a:rPr>
              <a:t>arasında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315" dirty="0">
                <a:latin typeface="Microsoft Sans Serif"/>
                <a:cs typeface="Microsoft Sans Serif"/>
              </a:rPr>
              <a:t>güç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275" dirty="0">
                <a:latin typeface="Microsoft Sans Serif"/>
                <a:cs typeface="Microsoft Sans Serif"/>
              </a:rPr>
              <a:t>dengesinin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15" dirty="0">
                <a:latin typeface="Microsoft Sans Serif"/>
                <a:cs typeface="Microsoft Sans Serif"/>
              </a:rPr>
              <a:t>eşit </a:t>
            </a:r>
            <a:r>
              <a:rPr sz="2800" spc="-285" dirty="0">
                <a:latin typeface="Microsoft Sans Serif"/>
                <a:cs typeface="Microsoft Sans Serif"/>
              </a:rPr>
              <a:t>olmaması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1227" y="2694431"/>
            <a:ext cx="3719123" cy="32689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5145" y="1845691"/>
            <a:ext cx="47764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57070" algn="l"/>
                <a:tab pos="3256279" algn="l"/>
              </a:tabLst>
            </a:pPr>
            <a:r>
              <a:rPr sz="2800" b="1" spc="-390" dirty="0">
                <a:solidFill>
                  <a:srgbClr val="FF0000"/>
                </a:solidFill>
                <a:latin typeface="Arial"/>
                <a:cs typeface="Arial"/>
              </a:rPr>
              <a:t>ÇOCUKLAR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800" b="1" spc="-380" dirty="0">
                <a:solidFill>
                  <a:srgbClr val="FF0000"/>
                </a:solidFill>
                <a:latin typeface="Arial"/>
                <a:cs typeface="Arial"/>
              </a:rPr>
              <a:t>NEDEN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b="1" spc="-355" dirty="0">
                <a:solidFill>
                  <a:srgbClr val="FF0000"/>
                </a:solidFill>
                <a:latin typeface="Arial"/>
                <a:cs typeface="Arial"/>
              </a:rPr>
              <a:t>ZORBALIK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20408" y="941019"/>
            <a:ext cx="6549390" cy="135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2355" algn="ctr">
              <a:lnSpc>
                <a:spcPts val="7159"/>
              </a:lnSpc>
              <a:spcBef>
                <a:spcPts val="100"/>
              </a:spcBef>
            </a:pPr>
            <a:r>
              <a:rPr spc="-10" dirty="0"/>
              <a:t>AKRAN</a:t>
            </a:r>
            <a:r>
              <a:rPr spc="-315" dirty="0"/>
              <a:t> </a:t>
            </a:r>
            <a:r>
              <a:rPr spc="-35" dirty="0"/>
              <a:t>ZORBALIĞI</a:t>
            </a:r>
          </a:p>
          <a:p>
            <a:pPr marL="12700">
              <a:lnSpc>
                <a:spcPts val="3320"/>
              </a:lnSpc>
            </a:pPr>
            <a:r>
              <a:rPr sz="2800" b="1" spc="-360" dirty="0">
                <a:solidFill>
                  <a:srgbClr val="FF0000"/>
                </a:solidFill>
                <a:latin typeface="Arial"/>
                <a:cs typeface="Arial"/>
              </a:rPr>
              <a:t>DAVRANIŞLARI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5145" y="2145060"/>
            <a:ext cx="6232525" cy="258064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800" b="1" spc="-315" dirty="0">
                <a:solidFill>
                  <a:srgbClr val="FF0000"/>
                </a:solidFill>
                <a:latin typeface="Arial"/>
                <a:cs typeface="Arial"/>
              </a:rPr>
              <a:t>SERGİLERLER?...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  <a:tabLst>
                <a:tab pos="46990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240" dirty="0">
                <a:latin typeface="Microsoft Sans Serif"/>
                <a:cs typeface="Microsoft Sans Serif"/>
              </a:rPr>
              <a:t>Ailesel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290" dirty="0">
                <a:latin typeface="Microsoft Sans Serif"/>
                <a:cs typeface="Microsoft Sans Serif"/>
              </a:rPr>
              <a:t>Nedenler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46990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254" dirty="0">
                <a:latin typeface="Microsoft Sans Serif"/>
                <a:cs typeface="Microsoft Sans Serif"/>
              </a:rPr>
              <a:t>Becerilerden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335" dirty="0">
                <a:latin typeface="Microsoft Sans Serif"/>
                <a:cs typeface="Microsoft Sans Serif"/>
              </a:rPr>
              <a:t>Yoksun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345" dirty="0">
                <a:latin typeface="Microsoft Sans Serif"/>
                <a:cs typeface="Microsoft Sans Serif"/>
              </a:rPr>
              <a:t>Olma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46990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285" dirty="0">
                <a:latin typeface="Microsoft Sans Serif"/>
                <a:cs typeface="Microsoft Sans Serif"/>
              </a:rPr>
              <a:t>Güçlü</a:t>
            </a:r>
            <a:r>
              <a:rPr sz="2800" spc="-90" dirty="0">
                <a:latin typeface="Microsoft Sans Serif"/>
                <a:cs typeface="Microsoft Sans Serif"/>
              </a:rPr>
              <a:t> </a:t>
            </a:r>
            <a:r>
              <a:rPr sz="2800" spc="-265" dirty="0">
                <a:latin typeface="Microsoft Sans Serif"/>
                <a:cs typeface="Microsoft Sans Serif"/>
              </a:rPr>
              <a:t>Duygularla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315" dirty="0">
                <a:latin typeface="Microsoft Sans Serif"/>
                <a:cs typeface="Microsoft Sans Serif"/>
              </a:rPr>
              <a:t>Baş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spc="-330" dirty="0">
                <a:latin typeface="Microsoft Sans Serif"/>
                <a:cs typeface="Microsoft Sans Serif"/>
              </a:rPr>
              <a:t>Edememe,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90" dirty="0">
                <a:latin typeface="Microsoft Sans Serif"/>
                <a:cs typeface="Microsoft Sans Serif"/>
              </a:rPr>
              <a:t>Dürtüsellik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  <a:tabLst>
                <a:tab pos="46990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285" dirty="0">
                <a:latin typeface="Microsoft Sans Serif"/>
                <a:cs typeface="Microsoft Sans Serif"/>
              </a:rPr>
              <a:t>Okula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04" dirty="0">
                <a:latin typeface="Microsoft Sans Serif"/>
                <a:cs typeface="Microsoft Sans Serif"/>
              </a:rPr>
              <a:t>İlişkin</a:t>
            </a:r>
            <a:r>
              <a:rPr sz="2800" spc="-55" dirty="0">
                <a:latin typeface="Microsoft Sans Serif"/>
                <a:cs typeface="Microsoft Sans Serif"/>
              </a:rPr>
              <a:t> </a:t>
            </a:r>
            <a:r>
              <a:rPr sz="2800" spc="-290" dirty="0">
                <a:latin typeface="Microsoft Sans Serif"/>
                <a:cs typeface="Microsoft Sans Serif"/>
              </a:rPr>
              <a:t>Nedenler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6868" y="2452116"/>
            <a:ext cx="4136136" cy="34045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5145" y="1845691"/>
            <a:ext cx="58591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56739" algn="l"/>
                <a:tab pos="4790440" algn="l"/>
              </a:tabLst>
            </a:pPr>
            <a:r>
              <a:rPr sz="2800" b="1" spc="-355" dirty="0">
                <a:solidFill>
                  <a:srgbClr val="FF0000"/>
                </a:solidFill>
                <a:latin typeface="Arial"/>
                <a:cs typeface="Arial"/>
              </a:rPr>
              <a:t>ZORBALIK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b="1" spc="-360" dirty="0">
                <a:solidFill>
                  <a:srgbClr val="FF0000"/>
                </a:solidFill>
                <a:latin typeface="Arial"/>
                <a:cs typeface="Arial"/>
              </a:rPr>
              <a:t>DAVRANIŞLARINA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800" b="1" spc="-400" dirty="0">
                <a:solidFill>
                  <a:srgbClr val="FF0000"/>
                </a:solidFill>
                <a:latin typeface="Arial"/>
                <a:cs typeface="Arial"/>
              </a:rPr>
              <a:t>MARUZ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82892" y="941019"/>
            <a:ext cx="5487035" cy="135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159"/>
              </a:lnSpc>
              <a:spcBef>
                <a:spcPts val="100"/>
              </a:spcBef>
            </a:pPr>
            <a:r>
              <a:rPr spc="-10" dirty="0"/>
              <a:t>AKRAN</a:t>
            </a:r>
            <a:r>
              <a:rPr spc="-305" dirty="0"/>
              <a:t> </a:t>
            </a:r>
            <a:r>
              <a:rPr spc="-55" dirty="0"/>
              <a:t>ZORBALIĞI</a:t>
            </a:r>
          </a:p>
          <a:p>
            <a:pPr marL="94615">
              <a:lnSpc>
                <a:spcPts val="3320"/>
              </a:lnSpc>
            </a:pPr>
            <a:r>
              <a:rPr sz="2800" b="1" spc="-400" dirty="0">
                <a:solidFill>
                  <a:srgbClr val="FF0000"/>
                </a:solidFill>
                <a:latin typeface="Arial"/>
                <a:cs typeface="Arial"/>
              </a:rPr>
              <a:t>KALMA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5145" y="2145060"/>
            <a:ext cx="7237730" cy="347726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800" b="1" spc="-300" dirty="0">
                <a:solidFill>
                  <a:srgbClr val="FF0000"/>
                </a:solidFill>
                <a:latin typeface="Arial"/>
                <a:cs typeface="Arial"/>
              </a:rPr>
              <a:t>OLASILIĞI</a:t>
            </a:r>
            <a:r>
              <a:rPr sz="2800" b="1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375" dirty="0">
                <a:solidFill>
                  <a:srgbClr val="FF0000"/>
                </a:solidFill>
                <a:latin typeface="Arial"/>
                <a:cs typeface="Arial"/>
              </a:rPr>
              <a:t>YÜKSEK</a:t>
            </a:r>
            <a:r>
              <a:rPr sz="28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380" dirty="0">
                <a:solidFill>
                  <a:srgbClr val="FF0000"/>
                </a:solidFill>
                <a:latin typeface="Arial"/>
                <a:cs typeface="Arial"/>
              </a:rPr>
              <a:t>OLAN</a:t>
            </a:r>
            <a:r>
              <a:rPr sz="28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85" dirty="0">
                <a:solidFill>
                  <a:srgbClr val="FF0000"/>
                </a:solidFill>
                <a:latin typeface="Arial"/>
                <a:cs typeface="Arial"/>
              </a:rPr>
              <a:t>ÇOCUKLAR</a:t>
            </a:r>
            <a:r>
              <a:rPr sz="28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...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  <a:tabLst>
                <a:tab pos="46990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250" dirty="0">
                <a:latin typeface="Microsoft Sans Serif"/>
                <a:cs typeface="Microsoft Sans Serif"/>
              </a:rPr>
              <a:t>Pasif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ve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29" dirty="0">
                <a:latin typeface="Microsoft Sans Serif"/>
                <a:cs typeface="Microsoft Sans Serif"/>
              </a:rPr>
              <a:t>içine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spc="-265" dirty="0">
                <a:latin typeface="Microsoft Sans Serif"/>
                <a:cs typeface="Microsoft Sans Serif"/>
              </a:rPr>
              <a:t>kapanık</a:t>
            </a:r>
            <a:endParaRPr sz="2800">
              <a:latin typeface="Microsoft Sans Serif"/>
              <a:cs typeface="Microsoft Sans Serif"/>
            </a:endParaRPr>
          </a:p>
          <a:p>
            <a:pPr marL="469900" marR="5080" indent="-457834">
              <a:lnSpc>
                <a:spcPts val="3020"/>
              </a:lnSpc>
              <a:spcBef>
                <a:spcPts val="1055"/>
              </a:spcBef>
              <a:tabLst>
                <a:tab pos="46990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210" dirty="0">
                <a:latin typeface="Microsoft Sans Serif"/>
                <a:cs typeface="Microsoft Sans Serif"/>
              </a:rPr>
              <a:t>“Hayır”</a:t>
            </a:r>
            <a:r>
              <a:rPr sz="2800" spc="70" dirty="0">
                <a:latin typeface="Microsoft Sans Serif"/>
                <a:cs typeface="Microsoft Sans Serif"/>
              </a:rPr>
              <a:t> </a:t>
            </a:r>
            <a:r>
              <a:rPr sz="2800" spc="-305" dirty="0">
                <a:latin typeface="Microsoft Sans Serif"/>
                <a:cs typeface="Microsoft Sans Serif"/>
              </a:rPr>
              <a:t>deme,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95" dirty="0">
                <a:latin typeface="Microsoft Sans Serif"/>
                <a:cs typeface="Microsoft Sans Serif"/>
              </a:rPr>
              <a:t>uygun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40" dirty="0">
                <a:latin typeface="Microsoft Sans Serif"/>
                <a:cs typeface="Microsoft Sans Serif"/>
              </a:rPr>
              <a:t>kişiden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250" dirty="0">
                <a:latin typeface="Microsoft Sans Serif"/>
                <a:cs typeface="Microsoft Sans Serif"/>
              </a:rPr>
              <a:t>yardım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250" dirty="0">
                <a:latin typeface="Microsoft Sans Serif"/>
                <a:cs typeface="Microsoft Sans Serif"/>
              </a:rPr>
              <a:t>isteme,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90" dirty="0">
                <a:latin typeface="Microsoft Sans Serif"/>
                <a:cs typeface="Microsoft Sans Serif"/>
              </a:rPr>
              <a:t>kendini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savunabilme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25" dirty="0">
                <a:latin typeface="Microsoft Sans Serif"/>
                <a:cs typeface="Microsoft Sans Serif"/>
              </a:rPr>
              <a:t>gibi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Microsoft Sans Serif"/>
                <a:cs typeface="Microsoft Sans Serif"/>
              </a:rPr>
              <a:t>sosyal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Microsoft Sans Serif"/>
                <a:cs typeface="Microsoft Sans Serif"/>
              </a:rPr>
              <a:t>becerilerden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85" dirty="0">
                <a:latin typeface="Microsoft Sans Serif"/>
                <a:cs typeface="Microsoft Sans Serif"/>
              </a:rPr>
              <a:t>yoksun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olan,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  <a:tabLst>
                <a:tab pos="46990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260" dirty="0">
                <a:latin typeface="Microsoft Sans Serif"/>
                <a:cs typeface="Microsoft Sans Serif"/>
              </a:rPr>
              <a:t>Ürkek,</a:t>
            </a:r>
            <a:r>
              <a:rPr sz="2800" spc="-90" dirty="0">
                <a:latin typeface="Microsoft Sans Serif"/>
                <a:cs typeface="Microsoft Sans Serif"/>
              </a:rPr>
              <a:t> </a:t>
            </a:r>
            <a:r>
              <a:rPr sz="2800" spc="-190" dirty="0">
                <a:latin typeface="Microsoft Sans Serif"/>
                <a:cs typeface="Microsoft Sans Serif"/>
              </a:rPr>
              <a:t>kaygılı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ya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00" dirty="0">
                <a:latin typeface="Microsoft Sans Serif"/>
                <a:cs typeface="Microsoft Sans Serif"/>
              </a:rPr>
              <a:t>da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40" dirty="0">
                <a:latin typeface="Microsoft Sans Serif"/>
                <a:cs typeface="Microsoft Sans Serif"/>
              </a:rPr>
              <a:t>girişken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spc="-305" dirty="0">
                <a:latin typeface="Microsoft Sans Serif"/>
                <a:cs typeface="Microsoft Sans Serif"/>
              </a:rPr>
              <a:t>olmayan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46990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250" dirty="0">
                <a:latin typeface="Microsoft Sans Serif"/>
                <a:cs typeface="Microsoft Sans Serif"/>
              </a:rPr>
              <a:t>Genellikle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235" dirty="0">
                <a:latin typeface="Microsoft Sans Serif"/>
                <a:cs typeface="Microsoft Sans Serif"/>
              </a:rPr>
              <a:t>fazla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0" dirty="0">
                <a:latin typeface="Microsoft Sans Serif"/>
                <a:cs typeface="Microsoft Sans Serif"/>
              </a:rPr>
              <a:t>arkadaşı</a:t>
            </a:r>
            <a:r>
              <a:rPr sz="2800" spc="-45" dirty="0">
                <a:latin typeface="Microsoft Sans Serif"/>
                <a:cs typeface="Microsoft Sans Serif"/>
              </a:rPr>
              <a:t> </a:t>
            </a:r>
            <a:r>
              <a:rPr sz="2800" spc="-305" dirty="0">
                <a:latin typeface="Microsoft Sans Serif"/>
                <a:cs typeface="Microsoft Sans Serif"/>
              </a:rPr>
              <a:t>olmayan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46990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285" dirty="0">
                <a:latin typeface="Microsoft Sans Serif"/>
                <a:cs typeface="Microsoft Sans Serif"/>
              </a:rPr>
              <a:t>Duygusal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Microsoft Sans Serif"/>
                <a:cs typeface="Microsoft Sans Serif"/>
              </a:rPr>
              <a:t>olarak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90" dirty="0">
                <a:latin typeface="Microsoft Sans Serif"/>
                <a:cs typeface="Microsoft Sans Serif"/>
              </a:rPr>
              <a:t>çabuk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spc="-235" dirty="0">
                <a:latin typeface="Microsoft Sans Serif"/>
                <a:cs typeface="Microsoft Sans Serif"/>
              </a:rPr>
              <a:t>dağılabilen</a:t>
            </a:r>
            <a:r>
              <a:rPr sz="2800" spc="-35" dirty="0">
                <a:latin typeface="Microsoft Sans Serif"/>
                <a:cs typeface="Microsoft Sans Serif"/>
              </a:rPr>
              <a:t> </a:t>
            </a:r>
            <a:r>
              <a:rPr sz="2800" spc="-100" dirty="0">
                <a:latin typeface="Microsoft Sans Serif"/>
                <a:cs typeface="Microsoft Sans Serif"/>
              </a:rPr>
              <a:t>çocuklar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19897" y="2738627"/>
            <a:ext cx="3156633" cy="35158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5145" y="1845691"/>
            <a:ext cx="58591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56739" algn="l"/>
                <a:tab pos="4790440" algn="l"/>
              </a:tabLst>
            </a:pPr>
            <a:r>
              <a:rPr sz="2800" b="1" spc="-355" dirty="0">
                <a:solidFill>
                  <a:srgbClr val="FF0000"/>
                </a:solidFill>
                <a:latin typeface="Arial"/>
                <a:cs typeface="Arial"/>
              </a:rPr>
              <a:t>ZORBALIK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b="1" spc="-360" dirty="0">
                <a:solidFill>
                  <a:srgbClr val="FF0000"/>
                </a:solidFill>
                <a:latin typeface="Arial"/>
                <a:cs typeface="Arial"/>
              </a:rPr>
              <a:t>DAVRANIŞLARINA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800" b="1" spc="-400" dirty="0">
                <a:solidFill>
                  <a:srgbClr val="FF0000"/>
                </a:solidFill>
                <a:latin typeface="Arial"/>
                <a:cs typeface="Arial"/>
              </a:rPr>
              <a:t>MARUZ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82892" y="941019"/>
            <a:ext cx="5487035" cy="135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159"/>
              </a:lnSpc>
              <a:spcBef>
                <a:spcPts val="100"/>
              </a:spcBef>
            </a:pPr>
            <a:r>
              <a:rPr spc="-10" dirty="0"/>
              <a:t>AKRAN</a:t>
            </a:r>
            <a:r>
              <a:rPr spc="-305" dirty="0"/>
              <a:t> </a:t>
            </a:r>
            <a:r>
              <a:rPr spc="-55" dirty="0"/>
              <a:t>ZORBALIĞI</a:t>
            </a:r>
          </a:p>
          <a:p>
            <a:pPr marL="94615">
              <a:lnSpc>
                <a:spcPts val="3320"/>
              </a:lnSpc>
            </a:pPr>
            <a:r>
              <a:rPr sz="2800" b="1" spc="-400" dirty="0">
                <a:solidFill>
                  <a:srgbClr val="FF0000"/>
                </a:solidFill>
                <a:latin typeface="Arial"/>
                <a:cs typeface="Arial"/>
              </a:rPr>
              <a:t>KALMA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5145" y="2145060"/>
            <a:ext cx="7238365" cy="334899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800" b="1" spc="-300" dirty="0">
                <a:solidFill>
                  <a:srgbClr val="FF0000"/>
                </a:solidFill>
                <a:latin typeface="Arial"/>
                <a:cs typeface="Arial"/>
              </a:rPr>
              <a:t>OLASILIĞI</a:t>
            </a:r>
            <a:r>
              <a:rPr sz="28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380" dirty="0">
                <a:solidFill>
                  <a:srgbClr val="FF0000"/>
                </a:solidFill>
                <a:latin typeface="Arial"/>
                <a:cs typeface="Arial"/>
              </a:rPr>
              <a:t>DÜŞÜK</a:t>
            </a:r>
            <a:r>
              <a:rPr sz="28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380" dirty="0">
                <a:solidFill>
                  <a:srgbClr val="FF0000"/>
                </a:solidFill>
                <a:latin typeface="Arial"/>
                <a:cs typeface="Arial"/>
              </a:rPr>
              <a:t>OLAN</a:t>
            </a:r>
            <a:r>
              <a:rPr sz="28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85" dirty="0">
                <a:solidFill>
                  <a:srgbClr val="FF0000"/>
                </a:solidFill>
                <a:latin typeface="Arial"/>
                <a:cs typeface="Arial"/>
              </a:rPr>
              <a:t>ÇOCUKLAR</a:t>
            </a:r>
            <a:r>
              <a:rPr sz="28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...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190"/>
              </a:lnSpc>
              <a:spcBef>
                <a:spcPts val="665"/>
              </a:spcBef>
              <a:tabLst>
                <a:tab pos="469900" algn="l"/>
                <a:tab pos="1732914" algn="l"/>
                <a:tab pos="2931160" algn="l"/>
                <a:tab pos="3548379" algn="l"/>
                <a:tab pos="4874895" algn="l"/>
                <a:tab pos="6040755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265" dirty="0">
                <a:latin typeface="Microsoft Sans Serif"/>
                <a:cs typeface="Microsoft Sans Serif"/>
              </a:rPr>
              <a:t>Sosyal,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Microsoft Sans Serif"/>
                <a:cs typeface="Microsoft Sans Serif"/>
              </a:rPr>
              <a:t>iletişim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305" dirty="0">
                <a:latin typeface="Microsoft Sans Serif"/>
                <a:cs typeface="Microsoft Sans Serif"/>
              </a:rPr>
              <a:t>ve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65" dirty="0">
                <a:latin typeface="Microsoft Sans Serif"/>
                <a:cs typeface="Microsoft Sans Serif"/>
              </a:rPr>
              <a:t>çatışma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325" dirty="0">
                <a:latin typeface="Microsoft Sans Serif"/>
                <a:cs typeface="Microsoft Sans Serif"/>
              </a:rPr>
              <a:t>çözme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215" dirty="0">
                <a:latin typeface="Microsoft Sans Serif"/>
                <a:cs typeface="Microsoft Sans Serif"/>
              </a:rPr>
              <a:t>becerileri</a:t>
            </a:r>
            <a:endParaRPr sz="2800">
              <a:latin typeface="Microsoft Sans Serif"/>
              <a:cs typeface="Microsoft Sans Serif"/>
            </a:endParaRPr>
          </a:p>
          <a:p>
            <a:pPr marL="469900">
              <a:lnSpc>
                <a:spcPts val="3190"/>
              </a:lnSpc>
            </a:pPr>
            <a:r>
              <a:rPr sz="2800" spc="-130" dirty="0">
                <a:latin typeface="Microsoft Sans Serif"/>
                <a:cs typeface="Microsoft Sans Serif"/>
              </a:rPr>
              <a:t>gelişmiş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46990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260" dirty="0">
                <a:latin typeface="Microsoft Sans Serif"/>
                <a:cs typeface="Microsoft Sans Serif"/>
              </a:rPr>
              <a:t>Uzlaşabilen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ve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20" dirty="0">
                <a:latin typeface="Microsoft Sans Serif"/>
                <a:cs typeface="Microsoft Sans Serif"/>
              </a:rPr>
              <a:t>alternatif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Microsoft Sans Serif"/>
                <a:cs typeface="Microsoft Sans Serif"/>
              </a:rPr>
              <a:t>çözümler</a:t>
            </a:r>
            <a:r>
              <a:rPr sz="2800" spc="-50" dirty="0">
                <a:latin typeface="Microsoft Sans Serif"/>
                <a:cs typeface="Microsoft Sans Serif"/>
              </a:rPr>
              <a:t> </a:t>
            </a:r>
            <a:r>
              <a:rPr sz="2800" spc="-275" dirty="0">
                <a:latin typeface="Microsoft Sans Serif"/>
                <a:cs typeface="Microsoft Sans Serif"/>
              </a:rPr>
              <a:t>sunabilen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  <a:tabLst>
                <a:tab pos="46990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229" dirty="0">
                <a:latin typeface="Microsoft Sans Serif"/>
                <a:cs typeface="Microsoft Sans Serif"/>
              </a:rPr>
              <a:t>İnsanların</a:t>
            </a:r>
            <a:r>
              <a:rPr sz="2800" spc="-45" dirty="0">
                <a:latin typeface="Microsoft Sans Serif"/>
                <a:cs typeface="Microsoft Sans Serif"/>
              </a:rPr>
              <a:t> </a:t>
            </a:r>
            <a:r>
              <a:rPr sz="2800" spc="-229" dirty="0">
                <a:latin typeface="Microsoft Sans Serif"/>
                <a:cs typeface="Microsoft Sans Serif"/>
              </a:rPr>
              <a:t>duygularının</a:t>
            </a:r>
            <a:r>
              <a:rPr sz="2800" spc="-45" dirty="0">
                <a:latin typeface="Microsoft Sans Serif"/>
                <a:cs typeface="Microsoft Sans Serif"/>
              </a:rPr>
              <a:t> </a:t>
            </a:r>
            <a:r>
              <a:rPr sz="2800" spc="-235" dirty="0">
                <a:latin typeface="Microsoft Sans Serif"/>
                <a:cs typeface="Microsoft Sans Serif"/>
              </a:rPr>
              <a:t>farkında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spc="-280" dirty="0">
                <a:latin typeface="Microsoft Sans Serif"/>
                <a:cs typeface="Microsoft Sans Serif"/>
              </a:rPr>
              <a:t>olan</a:t>
            </a:r>
            <a:endParaRPr sz="2800">
              <a:latin typeface="Microsoft Sans Serif"/>
              <a:cs typeface="Microsoft Sans Serif"/>
            </a:endParaRPr>
          </a:p>
          <a:p>
            <a:pPr marL="469900" marR="5080" indent="-457834">
              <a:lnSpc>
                <a:spcPts val="3020"/>
              </a:lnSpc>
              <a:spcBef>
                <a:spcPts val="1040"/>
              </a:spcBef>
              <a:tabLst>
                <a:tab pos="469900" algn="l"/>
                <a:tab pos="2141855" algn="l"/>
                <a:tab pos="3505835" algn="l"/>
                <a:tab pos="3995420" algn="l"/>
                <a:tab pos="4822825" algn="l"/>
                <a:tab pos="6333490" algn="l"/>
              </a:tabLst>
            </a:pPr>
            <a:r>
              <a:rPr sz="2800" spc="-445" dirty="0">
                <a:solidFill>
                  <a:srgbClr val="6F2F9F"/>
                </a:solidFill>
                <a:latin typeface="Microsoft Sans Serif"/>
                <a:cs typeface="Microsoft Sans Serif"/>
              </a:rPr>
              <a:t>©</a:t>
            </a:r>
            <a:r>
              <a:rPr sz="2800" dirty="0">
                <a:solidFill>
                  <a:srgbClr val="6F2F9F"/>
                </a:solidFill>
                <a:latin typeface="Microsoft Sans Serif"/>
                <a:cs typeface="Microsoft Sans Serif"/>
              </a:rPr>
              <a:t>	</a:t>
            </a:r>
            <a:r>
              <a:rPr sz="2800" spc="-95" dirty="0">
                <a:latin typeface="Microsoft Sans Serif"/>
                <a:cs typeface="Microsoft Sans Serif"/>
              </a:rPr>
              <a:t>Çatışmaları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325" dirty="0">
                <a:latin typeface="Microsoft Sans Serif"/>
                <a:cs typeface="Microsoft Sans Serif"/>
              </a:rPr>
              <a:t>çözmede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305" dirty="0">
                <a:latin typeface="Microsoft Sans Serif"/>
                <a:cs typeface="Microsoft Sans Serif"/>
              </a:rPr>
              <a:t>ve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Microsoft Sans Serif"/>
                <a:cs typeface="Microsoft Sans Serif"/>
              </a:rPr>
              <a:t>diğer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90" dirty="0">
                <a:latin typeface="Microsoft Sans Serif"/>
                <a:cs typeface="Microsoft Sans Serif"/>
              </a:rPr>
              <a:t>çocukların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250" dirty="0">
                <a:latin typeface="Microsoft Sans Serif"/>
                <a:cs typeface="Microsoft Sans Serif"/>
              </a:rPr>
              <a:t>yardım </a:t>
            </a:r>
            <a:r>
              <a:rPr sz="2800" spc="-254" dirty="0">
                <a:latin typeface="Microsoft Sans Serif"/>
                <a:cs typeface="Microsoft Sans Serif"/>
              </a:rPr>
              <a:t>almalarında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spc="-204" dirty="0">
                <a:latin typeface="Microsoft Sans Serif"/>
                <a:cs typeface="Microsoft Sans Serif"/>
              </a:rPr>
              <a:t>aktif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10" dirty="0">
                <a:latin typeface="Microsoft Sans Serif"/>
                <a:cs typeface="Microsoft Sans Serif"/>
              </a:rPr>
              <a:t>rol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Microsoft Sans Serif"/>
                <a:cs typeface="Microsoft Sans Serif"/>
              </a:rPr>
              <a:t>üstlenebilen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-100" dirty="0">
                <a:latin typeface="Microsoft Sans Serif"/>
                <a:cs typeface="Microsoft Sans Serif"/>
              </a:rPr>
              <a:t>çocuklar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32059" y="3072383"/>
            <a:ext cx="345514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AKRAN</a:t>
            </a:r>
            <a:r>
              <a:rPr spc="-305" dirty="0"/>
              <a:t> </a:t>
            </a:r>
            <a:r>
              <a:rPr spc="-55" dirty="0"/>
              <a:t>ZORBALIĞI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145" y="1845691"/>
            <a:ext cx="3119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45" dirty="0">
                <a:solidFill>
                  <a:srgbClr val="FF0000"/>
                </a:solidFill>
                <a:latin typeface="Arial"/>
                <a:cs typeface="Arial"/>
              </a:rPr>
              <a:t>ZORBALIK</a:t>
            </a:r>
            <a:r>
              <a:rPr sz="28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90" dirty="0">
                <a:solidFill>
                  <a:srgbClr val="FF0000"/>
                </a:solidFill>
                <a:latin typeface="Arial"/>
                <a:cs typeface="Arial"/>
              </a:rPr>
              <a:t>TÜRLERİ...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5145" y="2355926"/>
            <a:ext cx="5169535" cy="8362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5"/>
              </a:lnSpc>
              <a:spcBef>
                <a:spcPts val="95"/>
              </a:spcBef>
              <a:tabLst>
                <a:tab pos="527685" algn="l"/>
                <a:tab pos="2143125" algn="l"/>
                <a:tab pos="3516629" algn="l"/>
                <a:tab pos="4828540" algn="l"/>
              </a:tabLst>
            </a:pPr>
            <a:r>
              <a:rPr sz="2800" b="1" spc="-25" dirty="0">
                <a:solidFill>
                  <a:srgbClr val="6F2F9F"/>
                </a:solidFill>
                <a:latin typeface="Arial"/>
                <a:cs typeface="Arial"/>
              </a:rPr>
              <a:t>1.</a:t>
            </a:r>
            <a:r>
              <a:rPr sz="2800" dirty="0">
                <a:solidFill>
                  <a:srgbClr val="6F2F9F"/>
                </a:solidFill>
                <a:latin typeface="Times New Roman"/>
                <a:cs typeface="Times New Roman"/>
              </a:rPr>
              <a:t>	</a:t>
            </a:r>
            <a:r>
              <a:rPr sz="2800" b="1" spc="-325" dirty="0">
                <a:solidFill>
                  <a:srgbClr val="006FC0"/>
                </a:solidFill>
                <a:latin typeface="Arial"/>
                <a:cs typeface="Arial"/>
              </a:rPr>
              <a:t>Doğrudan</a:t>
            </a:r>
            <a:r>
              <a:rPr sz="2800" b="1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sz="2800" b="1" spc="-275" dirty="0">
                <a:solidFill>
                  <a:srgbClr val="006FC0"/>
                </a:solidFill>
                <a:latin typeface="Arial"/>
                <a:cs typeface="Arial"/>
              </a:rPr>
              <a:t>Zorbalık</a:t>
            </a:r>
            <a:r>
              <a:rPr sz="2800" b="1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sz="2800" spc="-10" dirty="0">
                <a:latin typeface="Microsoft Sans Serif"/>
                <a:cs typeface="Microsoft Sans Serif"/>
              </a:rPr>
              <a:t>(Fiziksel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484" dirty="0">
                <a:latin typeface="Microsoft Sans Serif"/>
                <a:cs typeface="Microsoft Sans Serif"/>
              </a:rPr>
              <a:t>Ve</a:t>
            </a:r>
            <a:endParaRPr sz="2800">
              <a:latin typeface="Microsoft Sans Serif"/>
              <a:cs typeface="Microsoft Sans Serif"/>
            </a:endParaRPr>
          </a:p>
          <a:p>
            <a:pPr marL="527685">
              <a:lnSpc>
                <a:spcPts val="3195"/>
              </a:lnSpc>
            </a:pPr>
            <a:r>
              <a:rPr sz="2800" spc="-225" dirty="0">
                <a:latin typeface="Microsoft Sans Serif"/>
                <a:cs typeface="Microsoft Sans Serif"/>
              </a:rPr>
              <a:t>Davranışları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vb.)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93793" y="2355926"/>
            <a:ext cx="18389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84885" algn="l"/>
              </a:tabLst>
            </a:pPr>
            <a:r>
              <a:rPr sz="2800" spc="-285" dirty="0">
                <a:latin typeface="Microsoft Sans Serif"/>
                <a:cs typeface="Microsoft Sans Serif"/>
              </a:rPr>
              <a:t>Sözel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175" dirty="0">
                <a:latin typeface="Microsoft Sans Serif"/>
                <a:cs typeface="Microsoft Sans Serif"/>
              </a:rPr>
              <a:t>Saldırı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5145" y="3252597"/>
            <a:ext cx="7236459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527685" marR="5080" indent="-515620">
              <a:lnSpc>
                <a:spcPts val="3020"/>
              </a:lnSpc>
              <a:spcBef>
                <a:spcPts val="480"/>
              </a:spcBef>
              <a:tabLst>
                <a:tab pos="527685" algn="l"/>
                <a:tab pos="1655445" algn="l"/>
                <a:tab pos="2961640" algn="l"/>
                <a:tab pos="4043679" algn="l"/>
                <a:tab pos="5006975" algn="l"/>
                <a:tab pos="6348730" algn="l"/>
              </a:tabLst>
            </a:pPr>
            <a:r>
              <a:rPr sz="2800" b="1" spc="-25" dirty="0">
                <a:solidFill>
                  <a:srgbClr val="6F2F9F"/>
                </a:solidFill>
                <a:latin typeface="Arial"/>
                <a:cs typeface="Arial"/>
              </a:rPr>
              <a:t>2.</a:t>
            </a:r>
            <a:r>
              <a:rPr sz="2800" dirty="0">
                <a:solidFill>
                  <a:srgbClr val="6F2F9F"/>
                </a:solidFill>
                <a:latin typeface="Times New Roman"/>
                <a:cs typeface="Times New Roman"/>
              </a:rPr>
              <a:t>	</a:t>
            </a:r>
            <a:r>
              <a:rPr sz="2800" b="1" spc="-265" dirty="0">
                <a:solidFill>
                  <a:srgbClr val="006FC0"/>
                </a:solidFill>
                <a:latin typeface="Arial"/>
                <a:cs typeface="Arial"/>
              </a:rPr>
              <a:t>Dolaylı</a:t>
            </a:r>
            <a:r>
              <a:rPr sz="2800" b="1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sz="2800" b="1" spc="-275" dirty="0">
                <a:solidFill>
                  <a:srgbClr val="006FC0"/>
                </a:solidFill>
                <a:latin typeface="Arial"/>
                <a:cs typeface="Arial"/>
              </a:rPr>
              <a:t>Zorbalık</a:t>
            </a:r>
            <a:r>
              <a:rPr sz="2800" b="1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sz="2800" spc="-10" dirty="0">
                <a:latin typeface="Microsoft Sans Serif"/>
                <a:cs typeface="Microsoft Sans Serif"/>
              </a:rPr>
              <a:t>(Kasıtlı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30" dirty="0">
                <a:latin typeface="Microsoft Sans Serif"/>
                <a:cs typeface="Microsoft Sans Serif"/>
              </a:rPr>
              <a:t>Yalnız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265" dirty="0">
                <a:latin typeface="Microsoft Sans Serif"/>
                <a:cs typeface="Microsoft Sans Serif"/>
              </a:rPr>
              <a:t>Bırakma,</a:t>
            </a:r>
            <a:r>
              <a:rPr sz="2800" dirty="0">
                <a:latin typeface="Microsoft Sans Serif"/>
                <a:cs typeface="Microsoft Sans Serif"/>
              </a:rPr>
              <a:t>	</a:t>
            </a:r>
            <a:r>
              <a:rPr sz="2800" spc="-285" dirty="0">
                <a:latin typeface="Microsoft Sans Serif"/>
                <a:cs typeface="Microsoft Sans Serif"/>
              </a:rPr>
              <a:t>Sosyal</a:t>
            </a:r>
            <a:r>
              <a:rPr sz="2800" spc="-285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Microsoft Sans Serif"/>
                <a:cs typeface="Microsoft Sans Serif"/>
              </a:rPr>
              <a:t>Ortamlardan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35" dirty="0">
                <a:latin typeface="Microsoft Sans Serif"/>
                <a:cs typeface="Microsoft Sans Serif"/>
              </a:rPr>
              <a:t>Yalıtım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vb.)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6759" y="2119883"/>
            <a:ext cx="3250692" cy="40172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1161</Words>
  <Application>Microsoft Office PowerPoint</Application>
  <PresentationFormat>Özel</PresentationFormat>
  <Paragraphs>257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0" baseType="lpstr">
      <vt:lpstr>Office Theme</vt:lpstr>
      <vt:lpstr>AKRAN ZORBALIĞI</vt:lpstr>
      <vt:lpstr>AKRAN ZORBALIĞI</vt:lpstr>
      <vt:lpstr>AKRAN ZORBALIĞI</vt:lpstr>
      <vt:lpstr>AKRAN ZORBALIĞI</vt:lpstr>
      <vt:lpstr>AKRAN ZORBALIĞI AYIRT</vt:lpstr>
      <vt:lpstr>AKRAN ZORBALIĞI DAVRANIŞLARI</vt:lpstr>
      <vt:lpstr>AKRAN ZORBALIĞI KALMA</vt:lpstr>
      <vt:lpstr>AKRAN ZORBALIĞI KALMA</vt:lpstr>
      <vt:lpstr>AKRAN ZORBALIĞI</vt:lpstr>
      <vt:lpstr>AKRAN ZORBALIĞI</vt:lpstr>
      <vt:lpstr>AKRAN ZORBALIĞI</vt:lpstr>
      <vt:lpstr>AKRAN ZORBALIĞI</vt:lpstr>
      <vt:lpstr>AKRAN ZORBALIĞI</vt:lpstr>
      <vt:lpstr>AKRAN ZORBALIĞI</vt:lpstr>
      <vt:lpstr>AKRAN ZORBALIĞI</vt:lpstr>
      <vt:lpstr>AKRAN ZORBALIĞI</vt:lpstr>
      <vt:lpstr>AKRAN ZORBALIĞI</vt:lpstr>
      <vt:lpstr>AKRAN ZORBALIĞI ZORBA DAVRANIŞLARLA NEREDE KARŞILAŞIRIZ? ...</vt:lpstr>
      <vt:lpstr>AKRAN ZORBALIĞI</vt:lpstr>
      <vt:lpstr>AKRAN ZORBALIĞI</vt:lpstr>
      <vt:lpstr>AKRAN ZORBALIĞI</vt:lpstr>
      <vt:lpstr>AKRAN ZORBALIĞI</vt:lpstr>
      <vt:lpstr>AKRAN ZORBALIĞI</vt:lpstr>
      <vt:lpstr>AKRAN ZORBALIĞI</vt:lpstr>
      <vt:lpstr>AKRAN ZORBALIĞI</vt:lpstr>
      <vt:lpstr>AKRAN ZORBALIĞI</vt:lpstr>
      <vt:lpstr>AKRAN ZORBALIĞI</vt:lpstr>
      <vt:lpstr>AKRAN ZORBALIĞI</vt:lpstr>
      <vt:lpstr>AKRAN ZORBALIĞI</vt:lpstr>
      <vt:lpstr>AKRAN ZORBALIĞI</vt:lpstr>
      <vt:lpstr>AKRAN ZORBALIĞI</vt:lpstr>
      <vt:lpstr>AKRAN ZORBALIĞI</vt:lpstr>
      <vt:lpstr>AKRAN ZORBALIĞI</vt:lpstr>
      <vt:lpstr>AKRAN ZORBALIĞI</vt:lpstr>
      <vt:lpstr>AKRAN ZORBALIĞI</vt:lpstr>
      <vt:lpstr>AKRAN ZORBALIĞI</vt:lpstr>
      <vt:lpstr>AKRAN ZORBALIĞI</vt:lpstr>
      <vt:lpstr>AKRAN ZORBALIĞI</vt:lpstr>
      <vt:lpstr>KATILIMINIZ İÇİN TEŞEKKÜR EDERİM.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BRAM</dc:creator>
  <cp:lastModifiedBy>M.A.ERSOY</cp:lastModifiedBy>
  <cp:revision>1</cp:revision>
  <dcterms:created xsi:type="dcterms:W3CDTF">2025-03-18T06:46:25Z</dcterms:created>
  <dcterms:modified xsi:type="dcterms:W3CDTF">2025-03-18T06:50:37Z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2025-03-18T00:00:00Z</vt:filetime>
  </property>
  <property fmtid="{D5CDD505-2E9C-101B-9397-08002B2CF9AE}" pid="5" name="Producer">
    <vt:lpwstr>GPL Ghostscript 9.55.0</vt:lpwstr>
  </property>
</Properties>
</file>